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 id="2147483697" r:id="rId7"/>
    <p:sldMasterId id="2147483709" r:id="rId8"/>
    <p:sldMasterId id="2147483721" r:id="rId9"/>
    <p:sldMasterId id="2147483733" r:id="rId10"/>
    <p:sldMasterId id="2147483745" r:id="rId11"/>
    <p:sldMasterId id="2147483757" r:id="rId12"/>
    <p:sldMasterId id="2147483769" r:id="rId13"/>
    <p:sldMasterId id="2147483781" r:id="rId14"/>
    <p:sldMasterId id="2147483793" r:id="rId15"/>
    <p:sldMasterId id="2147483830" r:id="rId16"/>
    <p:sldMasterId id="2147483818" r:id="rId17"/>
  </p:sldMasterIdLst>
  <p:notesMasterIdLst>
    <p:notesMasterId r:id="rId50"/>
  </p:notesMasterIdLst>
  <p:handoutMasterIdLst>
    <p:handoutMasterId r:id="rId51"/>
  </p:handoutMasterIdLst>
  <p:sldIdLst>
    <p:sldId id="300" r:id="rId18"/>
    <p:sldId id="299" r:id="rId19"/>
    <p:sldId id="298" r:id="rId20"/>
    <p:sldId id="296" r:id="rId21"/>
    <p:sldId id="297" r:id="rId22"/>
    <p:sldId id="295" r:id="rId23"/>
    <p:sldId id="301" r:id="rId24"/>
    <p:sldId id="294" r:id="rId25"/>
    <p:sldId id="293" r:id="rId26"/>
    <p:sldId id="292" r:id="rId27"/>
    <p:sldId id="291" r:id="rId28"/>
    <p:sldId id="290" r:id="rId29"/>
    <p:sldId id="289" r:id="rId30"/>
    <p:sldId id="288" r:id="rId31"/>
    <p:sldId id="287" r:id="rId32"/>
    <p:sldId id="286" r:id="rId33"/>
    <p:sldId id="302" r:id="rId34"/>
    <p:sldId id="285" r:id="rId35"/>
    <p:sldId id="303" r:id="rId36"/>
    <p:sldId id="284" r:id="rId37"/>
    <p:sldId id="304" r:id="rId38"/>
    <p:sldId id="283" r:id="rId39"/>
    <p:sldId id="305" r:id="rId40"/>
    <p:sldId id="282" r:id="rId41"/>
    <p:sldId id="306" r:id="rId42"/>
    <p:sldId id="281" r:id="rId43"/>
    <p:sldId id="307" r:id="rId44"/>
    <p:sldId id="280" r:id="rId45"/>
    <p:sldId id="308" r:id="rId46"/>
    <p:sldId id="279" r:id="rId47"/>
    <p:sldId id="309" r:id="rId48"/>
    <p:sldId id="277" r:id="rId4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Mailman" initials="MOU" lastIdx="19" clrIdx="0">
    <p:extLst>
      <p:ext uri="{19B8F6BF-5375-455C-9EA6-DF929625EA0E}">
        <p15:presenceInfo xmlns:p15="http://schemas.microsoft.com/office/powerpoint/2012/main" userId="RMail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B"/>
    <a:srgbClr val="FF6600"/>
    <a:srgbClr val="9966FF"/>
    <a:srgbClr val="B5994B"/>
    <a:srgbClr val="988F86"/>
    <a:srgbClr val="A33F1F"/>
    <a:srgbClr val="C59217"/>
    <a:srgbClr val="FAF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ED6C9B-0A97-6EDF-BA3C-22D96D5FEC0B}" v="2" dt="2020-11-30T14:41:29.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4"/>
    <p:restoredTop sz="92614" autoAdjust="0"/>
  </p:normalViewPr>
  <p:slideViewPr>
    <p:cSldViewPr snapToGrid="0">
      <p:cViewPr varScale="1">
        <p:scale>
          <a:sx n="108" d="100"/>
          <a:sy n="108" d="100"/>
        </p:scale>
        <p:origin x="16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microsoft.com/office/2015/10/relationships/revisionInfo" Target="revisionInfo.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areaChart>
        <c:grouping val="percentStacked"/>
        <c:varyColors val="0"/>
        <c:ser>
          <c:idx val="0"/>
          <c:order val="0"/>
          <c:tx>
            <c:strRef>
              <c:f>Sheet1!$B$1</c:f>
              <c:strCache>
                <c:ptCount val="1"/>
                <c:pt idx="0">
                  <c:v>Under Age 60</c:v>
                </c:pt>
              </c:strCache>
            </c:strRef>
          </c:tx>
          <c:spPr>
            <a:solidFill>
              <a:srgbClr val="005A8B"/>
            </a:solidFill>
            <a:ln>
              <a:solidFill>
                <a:schemeClr val="tx1"/>
              </a:solidFill>
            </a:ln>
          </c:spPr>
          <c:dLbls>
            <c:dLbl>
              <c:idx val="0"/>
              <c:layout>
                <c:manualLayout>
                  <c:x val="2.4054986072325413E-2"/>
                  <c:y val="-2.91757840991976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7D-584E-ADC9-24231EDE2A51}"/>
                </c:ext>
              </c:extLst>
            </c:dLbl>
            <c:spPr>
              <a:solidFill>
                <a:schemeClr val="bg1"/>
              </a:solidFill>
              <a:ln>
                <a:solidFill>
                  <a:schemeClr val="tx1"/>
                </a:solidFill>
              </a:ln>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1990</c:v>
                </c:pt>
                <c:pt idx="1">
                  <c:v>2000</c:v>
                </c:pt>
                <c:pt idx="2">
                  <c:v>2010</c:v>
                </c:pt>
                <c:pt idx="3">
                  <c:v>2025*</c:v>
                </c:pt>
                <c:pt idx="4">
                  <c:v>2035*</c:v>
                </c:pt>
              </c:strCache>
            </c:strRef>
          </c:cat>
          <c:val>
            <c:numRef>
              <c:f>Sheet1!$B$2:$B$6</c:f>
              <c:numCache>
                <c:formatCode>0%</c:formatCode>
                <c:ptCount val="5"/>
                <c:pt idx="0">
                  <c:v>0.79</c:v>
                </c:pt>
                <c:pt idx="1">
                  <c:v>0.77</c:v>
                </c:pt>
                <c:pt idx="2">
                  <c:v>0.75</c:v>
                </c:pt>
                <c:pt idx="3">
                  <c:v>0.66</c:v>
                </c:pt>
                <c:pt idx="4">
                  <c:v>0.63</c:v>
                </c:pt>
              </c:numCache>
            </c:numRef>
          </c:val>
          <c:extLst>
            <c:ext xmlns:c16="http://schemas.microsoft.com/office/drawing/2014/chart" uri="{C3380CC4-5D6E-409C-BE32-E72D297353CC}">
              <c16:uniqueId val="{00000000-D7A1-4014-8822-28993F7FC1FD}"/>
            </c:ext>
          </c:extLst>
        </c:ser>
        <c:ser>
          <c:idx val="1"/>
          <c:order val="1"/>
          <c:tx>
            <c:strRef>
              <c:f>Sheet1!$C$1</c:f>
              <c:strCache>
                <c:ptCount val="1"/>
                <c:pt idx="0">
                  <c:v>Age 60 to 79</c:v>
                </c:pt>
              </c:strCache>
            </c:strRef>
          </c:tx>
          <c:spPr>
            <a:solidFill>
              <a:srgbClr val="A33F1F"/>
            </a:solidFill>
            <a:ln>
              <a:solidFill>
                <a:schemeClr val="tx1"/>
              </a:solidFill>
            </a:ln>
          </c:spPr>
          <c:dLbls>
            <c:dLbl>
              <c:idx val="0"/>
              <c:layout>
                <c:manualLayout>
                  <c:x val="2.4054986072325413E-2"/>
                  <c:y val="5.83515681983953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7D-584E-ADC9-24231EDE2A51}"/>
                </c:ext>
              </c:extLst>
            </c:dLbl>
            <c:spPr>
              <a:solidFill>
                <a:schemeClr val="bg1"/>
              </a:solidFill>
              <a:ln>
                <a:solidFill>
                  <a:schemeClr val="tx1"/>
                </a:solidFill>
              </a:ln>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1990</c:v>
                </c:pt>
                <c:pt idx="1">
                  <c:v>2000</c:v>
                </c:pt>
                <c:pt idx="2">
                  <c:v>2010</c:v>
                </c:pt>
                <c:pt idx="3">
                  <c:v>2025*</c:v>
                </c:pt>
                <c:pt idx="4">
                  <c:v>2035*</c:v>
                </c:pt>
              </c:strCache>
            </c:strRef>
          </c:cat>
          <c:val>
            <c:numRef>
              <c:f>Sheet1!$C$2:$C$6</c:f>
              <c:numCache>
                <c:formatCode>0%</c:formatCode>
                <c:ptCount val="5"/>
                <c:pt idx="0">
                  <c:v>0.17</c:v>
                </c:pt>
                <c:pt idx="1">
                  <c:v>0.17</c:v>
                </c:pt>
                <c:pt idx="2">
                  <c:v>0.19</c:v>
                </c:pt>
                <c:pt idx="3">
                  <c:v>0.27</c:v>
                </c:pt>
                <c:pt idx="4">
                  <c:v>0.28000000000000003</c:v>
                </c:pt>
              </c:numCache>
            </c:numRef>
          </c:val>
          <c:extLst>
            <c:ext xmlns:c16="http://schemas.microsoft.com/office/drawing/2014/chart" uri="{C3380CC4-5D6E-409C-BE32-E72D297353CC}">
              <c16:uniqueId val="{00000001-D7A1-4014-8822-28993F7FC1FD}"/>
            </c:ext>
          </c:extLst>
        </c:ser>
        <c:ser>
          <c:idx val="2"/>
          <c:order val="2"/>
          <c:tx>
            <c:strRef>
              <c:f>Sheet1!$D$1</c:f>
              <c:strCache>
                <c:ptCount val="1"/>
                <c:pt idx="0">
                  <c:v>Age 80+</c:v>
                </c:pt>
              </c:strCache>
            </c:strRef>
          </c:tx>
          <c:spPr>
            <a:solidFill>
              <a:srgbClr val="C59220"/>
            </a:solidFill>
            <a:ln w="9525">
              <a:solidFill>
                <a:schemeClr val="tx1"/>
              </a:solidFill>
            </a:ln>
          </c:spPr>
          <c:dLbls>
            <c:dLbl>
              <c:idx val="0"/>
              <c:layout>
                <c:manualLayout>
                  <c:x val="2.4054986072325413E-2"/>
                  <c:y val="2.91757840991976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7D-584E-ADC9-24231EDE2A51}"/>
                </c:ext>
              </c:extLst>
            </c:dLbl>
            <c:spPr>
              <a:solidFill>
                <a:schemeClr val="bg1"/>
              </a:solidFill>
              <a:ln>
                <a:solidFill>
                  <a:schemeClr val="tx1"/>
                </a:solidFill>
              </a:ln>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1990</c:v>
                </c:pt>
                <c:pt idx="1">
                  <c:v>2000</c:v>
                </c:pt>
                <c:pt idx="2">
                  <c:v>2010</c:v>
                </c:pt>
                <c:pt idx="3">
                  <c:v>2025*</c:v>
                </c:pt>
                <c:pt idx="4">
                  <c:v>2035*</c:v>
                </c:pt>
              </c:strCache>
            </c:strRef>
          </c:cat>
          <c:val>
            <c:numRef>
              <c:f>Sheet1!$D$2:$D$6</c:f>
              <c:numCache>
                <c:formatCode>0%</c:formatCode>
                <c:ptCount val="5"/>
                <c:pt idx="0">
                  <c:v>0.04</c:v>
                </c:pt>
                <c:pt idx="1">
                  <c:v>0.06</c:v>
                </c:pt>
                <c:pt idx="2">
                  <c:v>0.06</c:v>
                </c:pt>
                <c:pt idx="3">
                  <c:v>7.0000000000000007E-2</c:v>
                </c:pt>
                <c:pt idx="4">
                  <c:v>0.1</c:v>
                </c:pt>
              </c:numCache>
            </c:numRef>
          </c:val>
          <c:extLst>
            <c:ext xmlns:c16="http://schemas.microsoft.com/office/drawing/2014/chart" uri="{C3380CC4-5D6E-409C-BE32-E72D297353CC}">
              <c16:uniqueId val="{00000002-D7A1-4014-8822-28993F7FC1FD}"/>
            </c:ext>
          </c:extLst>
        </c:ser>
        <c:dLbls>
          <c:showLegendKey val="0"/>
          <c:showVal val="0"/>
          <c:showCatName val="0"/>
          <c:showSerName val="0"/>
          <c:showPercent val="0"/>
          <c:showBubbleSize val="0"/>
        </c:dLbls>
        <c:axId val="-2043571240"/>
        <c:axId val="-2043596904"/>
      </c:areaChart>
      <c:catAx>
        <c:axId val="-2043571240"/>
        <c:scaling>
          <c:orientation val="minMax"/>
        </c:scaling>
        <c:delete val="0"/>
        <c:axPos val="b"/>
        <c:numFmt formatCode="General" sourceLinked="1"/>
        <c:majorTickMark val="out"/>
        <c:minorTickMark val="none"/>
        <c:tickLblPos val="nextTo"/>
        <c:txPr>
          <a:bodyPr/>
          <a:lstStyle/>
          <a:p>
            <a:pPr>
              <a:defRPr sz="1600"/>
            </a:pPr>
            <a:endParaRPr lang="en-US"/>
          </a:p>
        </c:txPr>
        <c:crossAx val="-2043596904"/>
        <c:crosses val="autoZero"/>
        <c:auto val="1"/>
        <c:lblAlgn val="ctr"/>
        <c:lblOffset val="100"/>
        <c:noMultiLvlLbl val="0"/>
      </c:catAx>
      <c:valAx>
        <c:axId val="-2043596904"/>
        <c:scaling>
          <c:orientation val="minMax"/>
        </c:scaling>
        <c:delete val="0"/>
        <c:axPos val="l"/>
        <c:majorGridlines/>
        <c:numFmt formatCode="0%" sourceLinked="1"/>
        <c:majorTickMark val="out"/>
        <c:minorTickMark val="none"/>
        <c:tickLblPos val="nextTo"/>
        <c:txPr>
          <a:bodyPr/>
          <a:lstStyle/>
          <a:p>
            <a:pPr>
              <a:defRPr sz="1600"/>
            </a:pPr>
            <a:endParaRPr lang="en-US"/>
          </a:p>
        </c:txPr>
        <c:crossAx val="-2043571240"/>
        <c:crosses val="autoZero"/>
        <c:crossBetween val="midCat"/>
        <c:majorUnit val="0.2"/>
      </c:valAx>
    </c:plotArea>
    <c:legend>
      <c:legendPos val="b"/>
      <c:overlay val="0"/>
      <c:txPr>
        <a:bodyPr/>
        <a:lstStyle/>
        <a:p>
          <a:pPr>
            <a:defRPr sz="1600"/>
          </a:pPr>
          <a:endParaRPr lang="en-US"/>
        </a:p>
      </c:txPr>
    </c:legend>
    <c:plotVisOnly val="1"/>
    <c:dispBlanksAs val="zero"/>
    <c:showDLblsOverMax val="0"/>
  </c:chart>
  <c:spPr>
    <a:ln>
      <a:noFill/>
    </a:ln>
  </c:spPr>
  <c:txPr>
    <a:bodyPr/>
    <a:lstStyle/>
    <a:p>
      <a:pPr>
        <a:defRPr>
          <a:latin typeface="+mn-lt"/>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solidFill>
              <a:srgbClr val="005A8B"/>
            </a:solidFill>
            <a:ln>
              <a:solidFill>
                <a:schemeClr val="tx1"/>
              </a:solidFill>
            </a:ln>
          </c:spPr>
          <c:dPt>
            <c:idx val="1"/>
            <c:bubble3D val="0"/>
            <c:spPr>
              <a:solidFill>
                <a:srgbClr val="A33F1F"/>
              </a:solidFill>
              <a:ln>
                <a:solidFill>
                  <a:schemeClr val="tx1"/>
                </a:solidFill>
              </a:ln>
            </c:spPr>
            <c:extLst>
              <c:ext xmlns:c16="http://schemas.microsoft.com/office/drawing/2014/chart" uri="{C3380CC4-5D6E-409C-BE32-E72D297353CC}">
                <c16:uniqueId val="{00000001-761E-4877-84E4-E5039E0A314D}"/>
              </c:ext>
            </c:extLst>
          </c:dPt>
          <c:dPt>
            <c:idx val="2"/>
            <c:bubble3D val="0"/>
            <c:spPr>
              <a:solidFill>
                <a:srgbClr val="C59217"/>
              </a:solidFill>
              <a:ln>
                <a:solidFill>
                  <a:schemeClr val="tx1"/>
                </a:solidFill>
              </a:ln>
            </c:spPr>
            <c:extLst>
              <c:ext xmlns:c16="http://schemas.microsoft.com/office/drawing/2014/chart" uri="{C3380CC4-5D6E-409C-BE32-E72D297353CC}">
                <c16:uniqueId val="{00000003-761E-4877-84E4-E5039E0A314D}"/>
              </c:ext>
            </c:extLst>
          </c:dPt>
          <c:dLbls>
            <c:dLbl>
              <c:idx val="0"/>
              <c:tx>
                <c:rich>
                  <a:bodyPr/>
                  <a:lstStyle/>
                  <a:p>
                    <a:r>
                      <a:rPr lang="en-US" sz="1600"/>
                      <a:t>Lives with others,</a:t>
                    </a:r>
                    <a:r>
                      <a:rPr lang="en-US" sz="1600" baseline="0"/>
                      <a:t> 71%</a:t>
                    </a:r>
                    <a:endParaRPr lang="en-US" sz="1600"/>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1E-4877-84E4-E5039E0A314D}"/>
                </c:ext>
              </c:extLst>
            </c:dLbl>
            <c:dLbl>
              <c:idx val="1"/>
              <c:tx>
                <c:rich>
                  <a:bodyPr/>
                  <a:lstStyle/>
                  <a:p>
                    <a:r>
                      <a:rPr lang="en-US" sz="1600"/>
                      <a:t>Lives</a:t>
                    </a:r>
                    <a:r>
                      <a:rPr lang="en-US" sz="1600" baseline="0"/>
                      <a:t> alone, </a:t>
                    </a:r>
                  </a:p>
                  <a:p>
                    <a:fld id="{FCE10BF7-0BC0-4CFC-BAB9-6E1C92DAC50E}" type="VALUE">
                      <a:rPr lang="en-US" sz="160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1E-4877-84E4-E5039E0A314D}"/>
                </c:ext>
              </c:extLst>
            </c:dLbl>
            <c:dLbl>
              <c:idx val="2"/>
              <c:tx>
                <c:rich>
                  <a:bodyPr/>
                  <a:lstStyle/>
                  <a:p>
                    <a:r>
                      <a:rPr lang="en-US" sz="1600"/>
                      <a:t>Lives in group quarters,</a:t>
                    </a:r>
                    <a:r>
                      <a:rPr lang="en-US" sz="1600" baseline="0"/>
                      <a:t> </a:t>
                    </a:r>
                  </a:p>
                  <a:p>
                    <a:fld id="{9C14D20C-A75B-4C62-8932-CAD9F2CE66B9}" type="VALUE">
                      <a:rPr lang="en-US" sz="160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61E-4877-84E4-E5039E0A314D}"/>
                </c:ext>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600"/>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Lives with others</c:v>
                </c:pt>
                <c:pt idx="1">
                  <c:v>Lives alone</c:v>
                </c:pt>
                <c:pt idx="2">
                  <c:v>In group quarters</c:v>
                </c:pt>
              </c:strCache>
            </c:strRef>
          </c:cat>
          <c:val>
            <c:numRef>
              <c:f>Sheet1!$B$2:$B$4</c:f>
              <c:numCache>
                <c:formatCode>0%</c:formatCode>
                <c:ptCount val="3"/>
                <c:pt idx="0">
                  <c:v>0.71</c:v>
                </c:pt>
                <c:pt idx="1">
                  <c:v>0.27</c:v>
                </c:pt>
                <c:pt idx="2">
                  <c:v>0.02</c:v>
                </c:pt>
              </c:numCache>
            </c:numRef>
          </c:val>
          <c:extLst>
            <c:ext xmlns:c16="http://schemas.microsoft.com/office/drawing/2014/chart" uri="{C3380CC4-5D6E-409C-BE32-E72D297353CC}">
              <c16:uniqueId val="{00000005-761E-4877-84E4-E5039E0A314D}"/>
            </c:ext>
          </c:extLst>
        </c:ser>
        <c:dLbls>
          <c:dLblPos val="bestFit"/>
          <c:showLegendKey val="0"/>
          <c:showVal val="1"/>
          <c:showCatName val="0"/>
          <c:showSerName val="0"/>
          <c:showPercent val="0"/>
          <c:showBubbleSize val="0"/>
          <c:showLeaderLines val="1"/>
        </c:dLbls>
        <c:firstSliceAng val="150"/>
      </c:pieChart>
    </c:plotArea>
    <c:plotVisOnly val="1"/>
    <c:dispBlanksAs val="gap"/>
    <c:showDLblsOverMax val="0"/>
  </c:chart>
  <c:spPr>
    <a:solidFill>
      <a:schemeClr val="accent1">
        <a:lumMod val="20000"/>
        <a:lumOff val="80000"/>
      </a:schemeClr>
    </a:solidFill>
    <a:ln>
      <a:solidFill>
        <a:schemeClr val="tx1"/>
      </a:solidFill>
    </a:ln>
  </c:spPr>
  <c:txPr>
    <a:bodyPr/>
    <a:lstStyle/>
    <a:p>
      <a:pPr>
        <a:defRPr>
          <a:latin typeface="+mn-lt"/>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005A8B"/>
            </a:solidFill>
            <a:ln>
              <a:solidFill>
                <a:schemeClr val="tx1"/>
              </a:solidFill>
            </a:ln>
          </c:spPr>
          <c:invertIfNegative val="0"/>
          <c:dLbls>
            <c:dLbl>
              <c:idx val="3"/>
              <c:spPr>
                <a:solidFill>
                  <a:sysClr val="window" lastClr="FFFFFF"/>
                </a:solidFill>
                <a:ln>
                  <a:solidFill>
                    <a:schemeClr val="tx1"/>
                  </a:solidFill>
                </a:ln>
              </c:spPr>
              <c:txPr>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72C2-40F8-BF6A-2369BA7CE382}"/>
                </c:ext>
              </c:extLst>
            </c:dLbl>
            <c:spPr>
              <a:solidFill>
                <a:schemeClr val="bg1"/>
              </a:solidFill>
              <a:ln>
                <a:solidFill>
                  <a:schemeClr val="tx1"/>
                </a:solidFill>
              </a:ln>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householders</c:v>
                </c:pt>
                <c:pt idx="1">
                  <c:v>Householder 
age 45 to 59</c:v>
                </c:pt>
                <c:pt idx="2">
                  <c:v>Householders 
age 65+</c:v>
                </c:pt>
                <c:pt idx="3">
                  <c:v>One-person 
households (aged 65+)</c:v>
                </c:pt>
              </c:strCache>
            </c:strRef>
          </c:cat>
          <c:val>
            <c:numRef>
              <c:f>Sheet1!$B$2:$B$5</c:f>
              <c:numCache>
                <c:formatCode>0%</c:formatCode>
                <c:ptCount val="4"/>
                <c:pt idx="0">
                  <c:v>0.66</c:v>
                </c:pt>
                <c:pt idx="1">
                  <c:v>0.73</c:v>
                </c:pt>
                <c:pt idx="2">
                  <c:v>0.69</c:v>
                </c:pt>
                <c:pt idx="3">
                  <c:v>0.46</c:v>
                </c:pt>
              </c:numCache>
            </c:numRef>
          </c:val>
          <c:extLst>
            <c:ext xmlns:c16="http://schemas.microsoft.com/office/drawing/2014/chart" uri="{C3380CC4-5D6E-409C-BE32-E72D297353CC}">
              <c16:uniqueId val="{00000001-72C2-40F8-BF6A-2369BA7CE382}"/>
            </c:ext>
          </c:extLst>
        </c:ser>
        <c:dLbls>
          <c:showLegendKey val="0"/>
          <c:showVal val="0"/>
          <c:showCatName val="0"/>
          <c:showSerName val="0"/>
          <c:showPercent val="0"/>
          <c:showBubbleSize val="0"/>
        </c:dLbls>
        <c:gapWidth val="75"/>
        <c:overlap val="-25"/>
        <c:axId val="-2035096744"/>
        <c:axId val="-2035099832"/>
      </c:barChart>
      <c:catAx>
        <c:axId val="-2035096744"/>
        <c:scaling>
          <c:orientation val="maxMin"/>
        </c:scaling>
        <c:delete val="0"/>
        <c:axPos val="l"/>
        <c:numFmt formatCode="General" sourceLinked="0"/>
        <c:majorTickMark val="none"/>
        <c:minorTickMark val="none"/>
        <c:tickLblPos val="nextTo"/>
        <c:txPr>
          <a:bodyPr/>
          <a:lstStyle/>
          <a:p>
            <a:pPr>
              <a:defRPr sz="1200"/>
            </a:pPr>
            <a:endParaRPr lang="en-US"/>
          </a:p>
        </c:txPr>
        <c:crossAx val="-2035099832"/>
        <c:crosses val="autoZero"/>
        <c:auto val="1"/>
        <c:lblAlgn val="ctr"/>
        <c:lblOffset val="100"/>
        <c:noMultiLvlLbl val="0"/>
      </c:catAx>
      <c:valAx>
        <c:axId val="-2035099832"/>
        <c:scaling>
          <c:orientation val="minMax"/>
          <c:min val="0"/>
        </c:scaling>
        <c:delete val="0"/>
        <c:axPos val="t"/>
        <c:majorGridlines/>
        <c:numFmt formatCode="0%" sourceLinked="1"/>
        <c:majorTickMark val="none"/>
        <c:minorTickMark val="none"/>
        <c:tickLblPos val="nextTo"/>
        <c:spPr>
          <a:ln w="9525">
            <a:noFill/>
          </a:ln>
        </c:spPr>
        <c:crossAx val="-2035096744"/>
        <c:crosses val="autoZero"/>
        <c:crossBetween val="between"/>
        <c:majorUnit val="0.2"/>
      </c:valAx>
      <c:spPr>
        <a:solidFill>
          <a:schemeClr val="accent1">
            <a:lumMod val="20000"/>
            <a:lumOff val="80000"/>
          </a:schemeClr>
        </a:solidFill>
        <a:ln>
          <a:solidFill>
            <a:schemeClr val="tx1"/>
          </a:solidFill>
        </a:ln>
      </c:spPr>
    </c:plotArea>
    <c:plotVisOnly val="1"/>
    <c:dispBlanksAs val="gap"/>
    <c:showDLblsOverMax val="0"/>
  </c:chart>
  <c:spPr>
    <a:ln>
      <a:noFill/>
    </a:ln>
  </c:spPr>
  <c:txPr>
    <a:bodyPr/>
    <a:lstStyle/>
    <a:p>
      <a:pPr>
        <a:defRPr sz="1200">
          <a:latin typeface="Cambria" panose="02040503050406030204" pitchFamily="18" charset="0"/>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solidFill>
              <a:srgbClr val="005A8B"/>
            </a:solidFill>
            <a:ln>
              <a:solidFill>
                <a:schemeClr val="tx1"/>
              </a:solidFill>
            </a:ln>
          </c:spPr>
          <c:dPt>
            <c:idx val="1"/>
            <c:bubble3D val="0"/>
            <c:spPr>
              <a:solidFill>
                <a:srgbClr val="A33F1F"/>
              </a:solidFill>
              <a:ln>
                <a:solidFill>
                  <a:schemeClr val="tx1"/>
                </a:solidFill>
              </a:ln>
            </c:spPr>
            <c:extLst>
              <c:ext xmlns:c16="http://schemas.microsoft.com/office/drawing/2014/chart" uri="{C3380CC4-5D6E-409C-BE32-E72D297353CC}">
                <c16:uniqueId val="{00000001-ACDC-46E5-857D-6E62130E5F99}"/>
              </c:ext>
            </c:extLst>
          </c:dPt>
          <c:dPt>
            <c:idx val="2"/>
            <c:bubble3D val="0"/>
            <c:spPr>
              <a:solidFill>
                <a:srgbClr val="C59217"/>
              </a:solidFill>
              <a:ln>
                <a:solidFill>
                  <a:schemeClr val="tx1"/>
                </a:solidFill>
              </a:ln>
            </c:spPr>
            <c:extLst>
              <c:ext xmlns:c16="http://schemas.microsoft.com/office/drawing/2014/chart" uri="{C3380CC4-5D6E-409C-BE32-E72D297353CC}">
                <c16:uniqueId val="{00000003-ACDC-46E5-857D-6E62130E5F99}"/>
              </c:ext>
            </c:extLst>
          </c:dPt>
          <c:dLbls>
            <c:dLbl>
              <c:idx val="0"/>
              <c:layout/>
              <c:tx>
                <c:rich>
                  <a:bodyPr wrap="square" lIns="38100" tIns="19050" rIns="38100" bIns="19050" anchor="ctr">
                    <a:spAutoFit/>
                  </a:bodyPr>
                  <a:lstStyle/>
                  <a:p>
                    <a:pPr>
                      <a:defRPr sz="1600"/>
                    </a:pPr>
                    <a:r>
                      <a:rPr lang="en-US" sz="1600"/>
                      <a:t>One disability,</a:t>
                    </a:r>
                  </a:p>
                  <a:p>
                    <a:pPr>
                      <a:defRPr sz="1600"/>
                    </a:pPr>
                    <a:fld id="{517F852E-18D5-40F2-B822-970EA6C6E191}" type="VALUE">
                      <a:rPr lang="en-US" sz="1600"/>
                      <a:pPr>
                        <a:defRPr sz="1600"/>
                      </a:pPr>
                      <a:t>[VALUE]</a:t>
                    </a:fld>
                    <a:endParaRPr lang="en-US"/>
                  </a:p>
                </c:rich>
              </c:tx>
              <c:spPr>
                <a:solidFill>
                  <a:sysClr val="window" lastClr="FFFFFF"/>
                </a:solidFill>
                <a:ln>
                  <a:solidFill>
                    <a:sysClr val="windowText" lastClr="000000"/>
                  </a:solidFill>
                </a:ln>
                <a:effectLst/>
              </c:spPr>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ACDC-46E5-857D-6E62130E5F99}"/>
                </c:ext>
              </c:extLst>
            </c:dLbl>
            <c:dLbl>
              <c:idx val="1"/>
              <c:layout>
                <c:manualLayout>
                  <c:x val="0.13524245423057893"/>
                  <c:y val="-6.4478577971777681E-2"/>
                </c:manualLayout>
              </c:layout>
              <c:tx>
                <c:rich>
                  <a:bodyPr wrap="square" lIns="38100" tIns="19050" rIns="38100" bIns="19050" anchor="ctr">
                    <a:spAutoFit/>
                  </a:bodyPr>
                  <a:lstStyle/>
                  <a:p>
                    <a:pPr>
                      <a:defRPr sz="1600"/>
                    </a:pPr>
                    <a:r>
                      <a:rPr lang="en-US" sz="1600"/>
                      <a:t>Two or more disabilities,</a:t>
                    </a:r>
                  </a:p>
                  <a:p>
                    <a:pPr>
                      <a:defRPr sz="1600"/>
                    </a:pPr>
                    <a:fld id="{9833F0BB-A0A9-4607-A4EF-AE32C1F51213}" type="VALUE">
                      <a:rPr lang="en-US" sz="1600"/>
                      <a:pPr>
                        <a:defRPr sz="1600"/>
                      </a:pPr>
                      <a:t>[VALUE]</a:t>
                    </a:fld>
                    <a:endParaRPr lang="en-US"/>
                  </a:p>
                </c:rich>
              </c:tx>
              <c:spPr>
                <a:solidFill>
                  <a:sysClr val="window" lastClr="FFFFFF"/>
                </a:solidFill>
                <a:ln>
                  <a:solidFill>
                    <a:sysClr val="windowText" lastClr="000000"/>
                  </a:solidFill>
                </a:ln>
                <a:effectLst/>
              </c:spPr>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ACDC-46E5-857D-6E62130E5F99}"/>
                </c:ext>
              </c:extLst>
            </c:dLbl>
            <c:dLbl>
              <c:idx val="2"/>
              <c:layout/>
              <c:tx>
                <c:rich>
                  <a:bodyPr/>
                  <a:lstStyle/>
                  <a:p>
                    <a:r>
                      <a:rPr lang="en-US" sz="1600" dirty="0"/>
                      <a:t>No disability,</a:t>
                    </a:r>
                  </a:p>
                  <a:p>
                    <a:fld id="{A1F03286-CC81-4D63-948C-3D1B1FFE06D6}" type="VALUE">
                      <a:rPr lang="en-US" sz="160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ACDC-46E5-857D-6E62130E5F99}"/>
                </c:ext>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200"/>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One disabitiy</c:v>
                </c:pt>
                <c:pt idx="1">
                  <c:v>Two or more disabilities</c:v>
                </c:pt>
                <c:pt idx="2">
                  <c:v>No disability</c:v>
                </c:pt>
              </c:strCache>
            </c:strRef>
          </c:cat>
          <c:val>
            <c:numRef>
              <c:f>Sheet1!$B$2:$B$4</c:f>
              <c:numCache>
                <c:formatCode>0%</c:formatCode>
                <c:ptCount val="3"/>
                <c:pt idx="0">
                  <c:v>0.19</c:v>
                </c:pt>
                <c:pt idx="1">
                  <c:v>0.2</c:v>
                </c:pt>
                <c:pt idx="2">
                  <c:v>0.6</c:v>
                </c:pt>
              </c:numCache>
            </c:numRef>
          </c:val>
          <c:extLst>
            <c:ext xmlns:c16="http://schemas.microsoft.com/office/drawing/2014/chart" uri="{C3380CC4-5D6E-409C-BE32-E72D297353CC}">
              <c16:uniqueId val="{00000005-ACDC-46E5-857D-6E62130E5F99}"/>
            </c:ext>
          </c:extLst>
        </c:ser>
        <c:dLbls>
          <c:dLblPos val="bestFit"/>
          <c:showLegendKey val="0"/>
          <c:showVal val="1"/>
          <c:showCatName val="0"/>
          <c:showSerName val="0"/>
          <c:showPercent val="0"/>
          <c:showBubbleSize val="0"/>
          <c:showLeaderLines val="1"/>
        </c:dLbls>
        <c:firstSliceAng val="150"/>
      </c:pieChart>
    </c:plotArea>
    <c:plotVisOnly val="1"/>
    <c:dispBlanksAs val="gap"/>
    <c:showDLblsOverMax val="0"/>
  </c:chart>
  <c:spPr>
    <a:solidFill>
      <a:schemeClr val="accent1">
        <a:lumMod val="20000"/>
        <a:lumOff val="80000"/>
      </a:schemeClr>
    </a:solidFill>
    <a:ln>
      <a:solidFill>
        <a:schemeClr val="tx1"/>
      </a:solidFill>
    </a:ln>
  </c:spPr>
  <c:txPr>
    <a:bodyPr/>
    <a:lstStyle/>
    <a:p>
      <a:pPr>
        <a:defRPr>
          <a:latin typeface="+mn-lt"/>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Under $25,000</c:v>
                </c:pt>
              </c:strCache>
            </c:strRef>
          </c:tx>
          <c:spPr>
            <a:solidFill>
              <a:srgbClr val="C59217"/>
            </a:solidFill>
            <a:ln>
              <a:solidFill>
                <a:schemeClr val="tx1"/>
              </a:solidFill>
            </a:ln>
          </c:spPr>
          <c:invertIfNegative val="0"/>
          <c:dLbls>
            <c:spPr>
              <a:solidFill>
                <a:schemeClr val="bg1"/>
              </a:solidFill>
              <a:ln>
                <a:solidFill>
                  <a:schemeClr val="tx1"/>
                </a:solidFill>
              </a:ln>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Age 45 to 64</c:v>
                </c:pt>
                <c:pt idx="1">
                  <c:v>Age 65+</c:v>
                </c:pt>
              </c:strCache>
            </c:strRef>
          </c:cat>
          <c:val>
            <c:numRef>
              <c:f>Sheet1!$B$2:$B$3</c:f>
              <c:numCache>
                <c:formatCode>0%</c:formatCode>
                <c:ptCount val="2"/>
                <c:pt idx="0">
                  <c:v>0.11</c:v>
                </c:pt>
                <c:pt idx="1">
                  <c:v>0.19</c:v>
                </c:pt>
              </c:numCache>
            </c:numRef>
          </c:val>
          <c:extLst>
            <c:ext xmlns:c16="http://schemas.microsoft.com/office/drawing/2014/chart" uri="{C3380CC4-5D6E-409C-BE32-E72D297353CC}">
              <c16:uniqueId val="{00000000-FADF-48BD-87FF-58124D4AF74C}"/>
            </c:ext>
          </c:extLst>
        </c:ser>
        <c:ser>
          <c:idx val="1"/>
          <c:order val="1"/>
          <c:tx>
            <c:strRef>
              <c:f>Sheet1!$C$1</c:f>
              <c:strCache>
                <c:ptCount val="1"/>
                <c:pt idx="0">
                  <c:v>$25,000 to $49,999</c:v>
                </c:pt>
              </c:strCache>
            </c:strRef>
          </c:tx>
          <c:spPr>
            <a:solidFill>
              <a:srgbClr val="A33F1F"/>
            </a:solidFill>
            <a:ln>
              <a:solidFill>
                <a:schemeClr val="tx1"/>
              </a:solidFill>
            </a:ln>
          </c:spPr>
          <c:invertIfNegative val="0"/>
          <c:dLbls>
            <c:spPr>
              <a:solidFill>
                <a:schemeClr val="bg1"/>
              </a:solidFill>
              <a:ln>
                <a:solidFill>
                  <a:schemeClr val="tx1"/>
                </a:solidFill>
              </a:ln>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Age 45 to 64</c:v>
                </c:pt>
                <c:pt idx="1">
                  <c:v>Age 65+</c:v>
                </c:pt>
              </c:strCache>
            </c:strRef>
          </c:cat>
          <c:val>
            <c:numRef>
              <c:f>Sheet1!$C$2:$C$3</c:f>
              <c:numCache>
                <c:formatCode>0%</c:formatCode>
                <c:ptCount val="2"/>
                <c:pt idx="0">
                  <c:v>0.06</c:v>
                </c:pt>
                <c:pt idx="1">
                  <c:v>0.33</c:v>
                </c:pt>
              </c:numCache>
            </c:numRef>
          </c:val>
          <c:extLst>
            <c:ext xmlns:c16="http://schemas.microsoft.com/office/drawing/2014/chart" uri="{C3380CC4-5D6E-409C-BE32-E72D297353CC}">
              <c16:uniqueId val="{00000001-FADF-48BD-87FF-58124D4AF74C}"/>
            </c:ext>
          </c:extLst>
        </c:ser>
        <c:ser>
          <c:idx val="2"/>
          <c:order val="2"/>
          <c:tx>
            <c:strRef>
              <c:f>Sheet1!$D$1</c:f>
              <c:strCache>
                <c:ptCount val="1"/>
                <c:pt idx="0">
                  <c:v>$50,000 to $99,999</c:v>
                </c:pt>
              </c:strCache>
            </c:strRef>
          </c:tx>
          <c:spPr>
            <a:solidFill>
              <a:srgbClr val="A0CFEB"/>
            </a:solidFill>
            <a:ln>
              <a:solidFill>
                <a:schemeClr val="tx1"/>
              </a:solidFill>
            </a:ln>
          </c:spPr>
          <c:invertIfNegative val="0"/>
          <c:dLbls>
            <c:spPr>
              <a:solidFill>
                <a:schemeClr val="bg1"/>
              </a:solidFill>
              <a:ln>
                <a:solidFill>
                  <a:schemeClr val="tx1"/>
                </a:solidFill>
              </a:ln>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Age 45 to 64</c:v>
                </c:pt>
                <c:pt idx="1">
                  <c:v>Age 65+</c:v>
                </c:pt>
              </c:strCache>
            </c:strRef>
          </c:cat>
          <c:val>
            <c:numRef>
              <c:f>Sheet1!$D$2:$D$3</c:f>
              <c:numCache>
                <c:formatCode>0%</c:formatCode>
                <c:ptCount val="2"/>
                <c:pt idx="0">
                  <c:v>0.23</c:v>
                </c:pt>
                <c:pt idx="1">
                  <c:v>0.25</c:v>
                </c:pt>
              </c:numCache>
            </c:numRef>
          </c:val>
          <c:extLst>
            <c:ext xmlns:c16="http://schemas.microsoft.com/office/drawing/2014/chart" uri="{C3380CC4-5D6E-409C-BE32-E72D297353CC}">
              <c16:uniqueId val="{00000002-FADF-48BD-87FF-58124D4AF74C}"/>
            </c:ext>
          </c:extLst>
        </c:ser>
        <c:ser>
          <c:idx val="3"/>
          <c:order val="3"/>
          <c:tx>
            <c:strRef>
              <c:f>Sheet1!$E$1</c:f>
              <c:strCache>
                <c:ptCount val="1"/>
                <c:pt idx="0">
                  <c:v>$100,000 or more</c:v>
                </c:pt>
              </c:strCache>
            </c:strRef>
          </c:tx>
          <c:spPr>
            <a:solidFill>
              <a:srgbClr val="005A8B"/>
            </a:solidFill>
            <a:ln>
              <a:solidFill>
                <a:schemeClr val="tx1"/>
              </a:solidFill>
            </a:ln>
          </c:spPr>
          <c:invertIfNegative val="0"/>
          <c:dLbls>
            <c:spPr>
              <a:solidFill>
                <a:schemeClr val="bg1"/>
              </a:solidFill>
              <a:ln>
                <a:solidFill>
                  <a:schemeClr val="tx1"/>
                </a:solidFill>
              </a:ln>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Age 45 to 64</c:v>
                </c:pt>
                <c:pt idx="1">
                  <c:v>Age 65+</c:v>
                </c:pt>
              </c:strCache>
            </c:strRef>
          </c:cat>
          <c:val>
            <c:numRef>
              <c:f>Sheet1!$E$2:$E$3</c:f>
              <c:numCache>
                <c:formatCode>0%</c:formatCode>
                <c:ptCount val="2"/>
                <c:pt idx="0">
                  <c:v>0.6</c:v>
                </c:pt>
                <c:pt idx="1">
                  <c:v>0.23</c:v>
                </c:pt>
              </c:numCache>
            </c:numRef>
          </c:val>
          <c:extLst>
            <c:ext xmlns:c16="http://schemas.microsoft.com/office/drawing/2014/chart" uri="{C3380CC4-5D6E-409C-BE32-E72D297353CC}">
              <c16:uniqueId val="{00000003-FADF-48BD-87FF-58124D4AF74C}"/>
            </c:ext>
          </c:extLst>
        </c:ser>
        <c:dLbls>
          <c:showLegendKey val="0"/>
          <c:showVal val="0"/>
          <c:showCatName val="0"/>
          <c:showSerName val="0"/>
          <c:showPercent val="0"/>
          <c:showBubbleSize val="0"/>
        </c:dLbls>
        <c:gapWidth val="55"/>
        <c:overlap val="100"/>
        <c:axId val="-2030644840"/>
        <c:axId val="-2030641608"/>
      </c:barChart>
      <c:catAx>
        <c:axId val="-2030644840"/>
        <c:scaling>
          <c:orientation val="maxMin"/>
        </c:scaling>
        <c:delete val="0"/>
        <c:axPos val="l"/>
        <c:numFmt formatCode="General" sourceLinked="0"/>
        <c:majorTickMark val="none"/>
        <c:minorTickMark val="none"/>
        <c:tickLblPos val="nextTo"/>
        <c:txPr>
          <a:bodyPr/>
          <a:lstStyle/>
          <a:p>
            <a:pPr>
              <a:defRPr sz="1400"/>
            </a:pPr>
            <a:endParaRPr lang="en-US"/>
          </a:p>
        </c:txPr>
        <c:crossAx val="-2030641608"/>
        <c:crosses val="autoZero"/>
        <c:auto val="1"/>
        <c:lblAlgn val="ctr"/>
        <c:lblOffset val="100"/>
        <c:noMultiLvlLbl val="0"/>
      </c:catAx>
      <c:valAx>
        <c:axId val="-2030641608"/>
        <c:scaling>
          <c:orientation val="minMax"/>
        </c:scaling>
        <c:delete val="0"/>
        <c:axPos val="t"/>
        <c:majorGridlines/>
        <c:numFmt formatCode="0%" sourceLinked="1"/>
        <c:majorTickMark val="none"/>
        <c:minorTickMark val="none"/>
        <c:tickLblPos val="nextTo"/>
        <c:txPr>
          <a:bodyPr/>
          <a:lstStyle/>
          <a:p>
            <a:pPr>
              <a:defRPr sz="1400"/>
            </a:pPr>
            <a:endParaRPr lang="en-US"/>
          </a:p>
        </c:txPr>
        <c:crossAx val="-2030644840"/>
        <c:crosses val="autoZero"/>
        <c:crossBetween val="between"/>
        <c:majorUnit val="0.2"/>
      </c:valAx>
      <c:spPr>
        <a:solidFill>
          <a:schemeClr val="accent1">
            <a:lumMod val="20000"/>
            <a:lumOff val="80000"/>
          </a:schemeClr>
        </a:solidFill>
        <a:ln>
          <a:solidFill>
            <a:schemeClr val="tx1"/>
          </a:solidFill>
        </a:ln>
      </c:spPr>
    </c:plotArea>
    <c:legend>
      <c:legendPos val="b"/>
      <c:layout/>
      <c:overlay val="0"/>
      <c:txPr>
        <a:bodyPr/>
        <a:lstStyle/>
        <a:p>
          <a:pPr>
            <a:defRPr sz="1400"/>
          </a:pPr>
          <a:endParaRPr lang="en-US"/>
        </a:p>
      </c:txPr>
    </c:legend>
    <c:plotVisOnly val="1"/>
    <c:dispBlanksAs val="gap"/>
    <c:showDLblsOverMax val="0"/>
  </c:chart>
  <c:spPr>
    <a:ln>
      <a:noFill/>
    </a:ln>
  </c:spPr>
  <c:txPr>
    <a:bodyPr/>
    <a:lstStyle/>
    <a:p>
      <a:pPr>
        <a:defRPr>
          <a:latin typeface="+mn-lt"/>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324" tIns="46662" rIns="93324" bIns="46662" rtlCol="0"/>
          <a:lstStyle>
            <a:lvl1pPr algn="r">
              <a:defRPr sz="1200"/>
            </a:lvl1pPr>
          </a:lstStyle>
          <a:p>
            <a:fld id="{007F3657-6EFC-9843-BD95-5608B321F01F}" type="datetimeFigureOut">
              <a:rPr lang="en-US" smtClean="0"/>
              <a:t>12/1/2020</a:t>
            </a:fld>
            <a:endParaRPr lang="en-US"/>
          </a:p>
        </p:txBody>
      </p:sp>
      <p:sp>
        <p:nvSpPr>
          <p:cNvPr id="4" name="Footer Placeholder 3"/>
          <p:cNvSpPr>
            <a:spLocks noGrp="1"/>
          </p:cNvSpPr>
          <p:nvPr>
            <p:ph type="ftr" sz="quarter" idx="2"/>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24" tIns="46662" rIns="93324" bIns="46662" rtlCol="0" anchor="b"/>
          <a:lstStyle>
            <a:lvl1pPr algn="r">
              <a:defRPr sz="1200"/>
            </a:lvl1pPr>
          </a:lstStyle>
          <a:p>
            <a:fld id="{E5867E03-980E-6C47-B23C-49E77FF8F135}" type="slidenum">
              <a:rPr lang="en-US" smtClean="0"/>
              <a:t>‹#›</a:t>
            </a:fld>
            <a:endParaRPr lang="en-US"/>
          </a:p>
        </p:txBody>
      </p:sp>
    </p:spTree>
    <p:extLst>
      <p:ext uri="{BB962C8B-B14F-4D97-AF65-F5344CB8AC3E}">
        <p14:creationId xmlns:p14="http://schemas.microsoft.com/office/powerpoint/2010/main" val="4186080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24" tIns="46662" rIns="93324" bIns="46662" rtlCol="0"/>
          <a:lstStyle>
            <a:lvl1pPr algn="r">
              <a:defRPr sz="1200"/>
            </a:lvl1pPr>
          </a:lstStyle>
          <a:p>
            <a:fld id="{8CCF5CDB-C165-4D7C-ACE4-3696EC8706FC}" type="datetimeFigureOut">
              <a:rPr lang="en-US" smtClean="0"/>
              <a:t>12/1/2020</a:t>
            </a:fld>
            <a:endParaRPr lang="en-US"/>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24" tIns="46662" rIns="93324" bIns="46662" rtlCol="0" anchor="b"/>
          <a:lstStyle>
            <a:lvl1pPr algn="r">
              <a:defRPr sz="1200"/>
            </a:lvl1pPr>
          </a:lstStyle>
          <a:p>
            <a:fld id="{44807C0F-B1BD-43A3-B8C8-B14E015A2FD5}" type="slidenum">
              <a:rPr lang="en-US" smtClean="0"/>
              <a:t>‹#›</a:t>
            </a:fld>
            <a:endParaRPr lang="en-US"/>
          </a:p>
        </p:txBody>
      </p:sp>
    </p:spTree>
    <p:extLst>
      <p:ext uri="{BB962C8B-B14F-4D97-AF65-F5344CB8AC3E}">
        <p14:creationId xmlns:p14="http://schemas.microsoft.com/office/powerpoint/2010/main" val="25566427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44807C0F-B1BD-43A3-B8C8-B14E015A2FD5}" type="slidenum">
              <a:rPr lang="en-US" smtClean="0"/>
              <a:t>1</a:t>
            </a:fld>
            <a:endParaRPr lang="en-US"/>
          </a:p>
        </p:txBody>
      </p:sp>
    </p:spTree>
    <p:extLst>
      <p:ext uri="{BB962C8B-B14F-4D97-AF65-F5344CB8AC3E}">
        <p14:creationId xmlns:p14="http://schemas.microsoft.com/office/powerpoint/2010/main" val="159791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807C0F-B1BD-43A3-B8C8-B14E015A2FD5}" type="slidenum">
              <a:rPr lang="en-US" smtClean="0"/>
              <a:t>14</a:t>
            </a:fld>
            <a:endParaRPr lang="en-US"/>
          </a:p>
        </p:txBody>
      </p:sp>
    </p:spTree>
    <p:extLst>
      <p:ext uri="{BB962C8B-B14F-4D97-AF65-F5344CB8AC3E}">
        <p14:creationId xmlns:p14="http://schemas.microsoft.com/office/powerpoint/2010/main" val="2454283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3240">
              <a:defRPr/>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73824" indent="-297625">
              <a:defRPr>
                <a:solidFill>
                  <a:schemeClr val="tx1"/>
                </a:solidFill>
                <a:latin typeface="Arial" pitchFamily="34" charset="0"/>
                <a:ea typeface="ＭＳ Ｐゴシック" pitchFamily="34" charset="-128"/>
              </a:defRPr>
            </a:lvl2pPr>
            <a:lvl3pPr marL="1190498" indent="-238099">
              <a:defRPr>
                <a:solidFill>
                  <a:schemeClr val="tx1"/>
                </a:solidFill>
                <a:latin typeface="Arial" pitchFamily="34" charset="0"/>
                <a:ea typeface="ＭＳ Ｐゴシック" pitchFamily="34" charset="-128"/>
              </a:defRPr>
            </a:lvl3pPr>
            <a:lvl4pPr marL="1666699" indent="-238099">
              <a:defRPr>
                <a:solidFill>
                  <a:schemeClr val="tx1"/>
                </a:solidFill>
                <a:latin typeface="Arial" pitchFamily="34" charset="0"/>
                <a:ea typeface="ＭＳ Ｐゴシック" pitchFamily="34" charset="-128"/>
              </a:defRPr>
            </a:lvl4pPr>
            <a:lvl5pPr marL="2142898" indent="-238099">
              <a:defRPr>
                <a:solidFill>
                  <a:schemeClr val="tx1"/>
                </a:solidFill>
                <a:latin typeface="Arial" pitchFamily="34" charset="0"/>
                <a:ea typeface="ＭＳ Ｐゴシック" pitchFamily="34" charset="-128"/>
              </a:defRPr>
            </a:lvl5pPr>
            <a:lvl6pPr marL="2619096" indent="-238099" defTabSz="476199" eaLnBrk="0" fontAlgn="base" hangingPunct="0">
              <a:spcBef>
                <a:spcPct val="0"/>
              </a:spcBef>
              <a:spcAft>
                <a:spcPct val="0"/>
              </a:spcAft>
              <a:defRPr>
                <a:solidFill>
                  <a:schemeClr val="tx1"/>
                </a:solidFill>
                <a:latin typeface="Arial" pitchFamily="34" charset="0"/>
                <a:ea typeface="ＭＳ Ｐゴシック" pitchFamily="34" charset="-128"/>
              </a:defRPr>
            </a:lvl6pPr>
            <a:lvl7pPr marL="3095296" indent="-238099" defTabSz="476199" eaLnBrk="0" fontAlgn="base" hangingPunct="0">
              <a:spcBef>
                <a:spcPct val="0"/>
              </a:spcBef>
              <a:spcAft>
                <a:spcPct val="0"/>
              </a:spcAft>
              <a:defRPr>
                <a:solidFill>
                  <a:schemeClr val="tx1"/>
                </a:solidFill>
                <a:latin typeface="Arial" pitchFamily="34" charset="0"/>
                <a:ea typeface="ＭＳ Ｐゴシック" pitchFamily="34" charset="-128"/>
              </a:defRPr>
            </a:lvl7pPr>
            <a:lvl8pPr marL="3571495" indent="-238099" defTabSz="476199" eaLnBrk="0" fontAlgn="base" hangingPunct="0">
              <a:spcBef>
                <a:spcPct val="0"/>
              </a:spcBef>
              <a:spcAft>
                <a:spcPct val="0"/>
              </a:spcAft>
              <a:defRPr>
                <a:solidFill>
                  <a:schemeClr val="tx1"/>
                </a:solidFill>
                <a:latin typeface="Arial" pitchFamily="34" charset="0"/>
                <a:ea typeface="ＭＳ Ｐゴシック" pitchFamily="34" charset="-128"/>
              </a:defRPr>
            </a:lvl8pPr>
            <a:lvl9pPr marL="4047695" indent="-238099" defTabSz="476199"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C7EEFF8-06DF-4114-8689-0BE300A15446}" type="slidenum">
              <a:rPr lang="en-US" altLang="en-US"/>
              <a:pPr/>
              <a:t>15</a:t>
            </a:fld>
            <a:endParaRPr lang="en-US" altLang="en-US"/>
          </a:p>
        </p:txBody>
      </p:sp>
    </p:spTree>
    <p:extLst>
      <p:ext uri="{BB962C8B-B14F-4D97-AF65-F5344CB8AC3E}">
        <p14:creationId xmlns:p14="http://schemas.microsoft.com/office/powerpoint/2010/main" val="289343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807C0F-B1BD-43A3-B8C8-B14E015A2FD5}" type="slidenum">
              <a:rPr lang="en-US" smtClean="0"/>
              <a:t>3</a:t>
            </a:fld>
            <a:endParaRPr lang="en-US"/>
          </a:p>
        </p:txBody>
      </p:sp>
    </p:spTree>
    <p:extLst>
      <p:ext uri="{BB962C8B-B14F-4D97-AF65-F5344CB8AC3E}">
        <p14:creationId xmlns:p14="http://schemas.microsoft.com/office/powerpoint/2010/main" val="396682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52400">
              <a:defRPr/>
            </a:pPr>
            <a:r>
              <a:rPr lang="en-US"/>
              <a:t>8 domains identified that support </a:t>
            </a:r>
            <a:r>
              <a:rPr lang="en-US" b="1"/>
              <a:t>active</a:t>
            </a:r>
            <a:r>
              <a:rPr lang="en-US"/>
              <a:t> and </a:t>
            </a:r>
            <a:r>
              <a:rPr lang="en-US" b="1"/>
              <a:t>healthy</a:t>
            </a:r>
            <a:r>
              <a:rPr lang="en-US"/>
              <a:t> aging</a:t>
            </a:r>
          </a:p>
          <a:p>
            <a:pPr marL="0" lvl="1" defTabSz="952400">
              <a:defRPr/>
            </a:pPr>
            <a:r>
              <a:rPr lang="en-US"/>
              <a:t>Listed here, along with a rationale for each—why the domain is important; how it links to </a:t>
            </a:r>
            <a:r>
              <a:rPr lang="en-US" i="1"/>
              <a:t>health, participation and security,  in order that quality of life and dignity are ensured as people age</a:t>
            </a:r>
          </a:p>
          <a:p>
            <a:pPr defTabSz="933240">
              <a:defRPr/>
            </a:pPr>
            <a:r>
              <a:rPr lang="en-US"/>
              <a:t>Note: Highly inclusive. </a:t>
            </a:r>
          </a:p>
          <a:p>
            <a:endParaRPr lang="en-US"/>
          </a:p>
          <a:p>
            <a:r>
              <a:rPr lang="en-US"/>
              <a:t>Example: public building accessibility,</a:t>
            </a:r>
            <a:r>
              <a:rPr lang="en-US" baseline="0"/>
              <a:t> safe sidewalks/intersections, access to parks and greenspace.</a:t>
            </a:r>
            <a:endParaRPr lang="en-US"/>
          </a:p>
        </p:txBody>
      </p:sp>
      <p:sp>
        <p:nvSpPr>
          <p:cNvPr id="4" name="Slide Number Placeholder 3"/>
          <p:cNvSpPr>
            <a:spLocks noGrp="1"/>
          </p:cNvSpPr>
          <p:nvPr>
            <p:ph type="sldNum" sz="quarter" idx="10"/>
          </p:nvPr>
        </p:nvSpPr>
        <p:spPr/>
        <p:txBody>
          <a:bodyPr/>
          <a:lstStyle/>
          <a:p>
            <a:fld id="{44807C0F-B1BD-43A3-B8C8-B14E015A2FD5}" type="slidenum">
              <a:rPr lang="en-US" smtClean="0"/>
              <a:t>4</a:t>
            </a:fld>
            <a:endParaRPr lang="en-US"/>
          </a:p>
        </p:txBody>
      </p:sp>
    </p:spTree>
    <p:extLst>
      <p:ext uri="{BB962C8B-B14F-4D97-AF65-F5344CB8AC3E}">
        <p14:creationId xmlns:p14="http://schemas.microsoft.com/office/powerpoint/2010/main" val="252362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livable community draws on the WHO’s “age friendly” community model. This model provides a framework for making a community more livable for older residents specifically. It operates under an assumption that a community that is good for older people is a community that is good for ALL people. Intended to benefit residents of all ages and abilities—including persons with dementia and their care partners. Things like safe intersections and </a:t>
            </a:r>
            <a:r>
              <a:rPr lang="en-US" baseline="0" dirty="0" err="1"/>
              <a:t>opportuntieis</a:t>
            </a:r>
            <a:r>
              <a:rPr lang="en-US" baseline="0" dirty="0"/>
              <a:t> for social participation that accommodate a wide number of interests and abilities simply allow residents to stay in the communities they love and thrive in doing so.</a:t>
            </a:r>
            <a:endParaRPr lang="en-US" dirty="0"/>
          </a:p>
          <a:p>
            <a:endParaRPr lang="en-US" dirty="0"/>
          </a:p>
          <a:p>
            <a:pPr eaLnBrk="1" hangingPunct="1"/>
            <a:r>
              <a:rPr lang="en-US" altLang="en-US" baseline="0" dirty="0">
                <a:solidFill>
                  <a:srgbClr val="FF0000"/>
                </a:solidFill>
              </a:rPr>
              <a:t>An initiative like Livable Stoneham provides an opportunity to thoughtfully reshape the ways communities are designed and how they go about supporting the goals of residents.</a:t>
            </a:r>
          </a:p>
          <a:p>
            <a:endParaRPr lang="en-US" dirty="0"/>
          </a:p>
          <a:p>
            <a:endParaRPr lang="en-US" dirty="0"/>
          </a:p>
        </p:txBody>
      </p:sp>
      <p:sp>
        <p:nvSpPr>
          <p:cNvPr id="4" name="Slide Number Placeholder 3"/>
          <p:cNvSpPr>
            <a:spLocks noGrp="1"/>
          </p:cNvSpPr>
          <p:nvPr>
            <p:ph type="sldNum" sz="quarter" idx="10"/>
          </p:nvPr>
        </p:nvSpPr>
        <p:spPr/>
        <p:txBody>
          <a:bodyPr/>
          <a:lstStyle/>
          <a:p>
            <a:fld id="{315B1C81-1942-4632-B60E-8B64E0272DF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7137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Housing Production Plan, FY 2014-2018, Submitted September 2013 </a:t>
            </a:r>
          </a:p>
          <a:p>
            <a:r>
              <a:rPr lang="en-US" dirty="0"/>
              <a:t>  </a:t>
            </a:r>
            <a:endParaRPr lang="en-US" dirty="0">
              <a:cs typeface="Calibri"/>
            </a:endParaRPr>
          </a:p>
          <a:p>
            <a:r>
              <a:rPr lang="en-US" dirty="0"/>
              <a:t>Open Space and Recreation Plan, 2010-2017 </a:t>
            </a:r>
            <a:endParaRPr lang="en-US" dirty="0">
              <a:cs typeface="Calibri"/>
            </a:endParaRPr>
          </a:p>
          <a:p>
            <a:r>
              <a:rPr lang="en-US" dirty="0"/>
              <a:t>  </a:t>
            </a:r>
            <a:endParaRPr lang="en-US" dirty="0">
              <a:cs typeface="Calibri"/>
            </a:endParaRPr>
          </a:p>
          <a:p>
            <a:r>
              <a:rPr lang="en-US" dirty="0"/>
              <a:t>Downtown Stoneham Master Plan, March 2011 </a:t>
            </a:r>
            <a:endParaRPr lang="en-US" dirty="0">
              <a:cs typeface="Calibri"/>
            </a:endParaRPr>
          </a:p>
          <a:p>
            <a:r>
              <a:rPr lang="en-US" dirty="0"/>
              <a:t>  </a:t>
            </a:r>
            <a:endParaRPr lang="en-US" dirty="0">
              <a:cs typeface="Calibri"/>
            </a:endParaRPr>
          </a:p>
          <a:p>
            <a:r>
              <a:rPr lang="en-US" dirty="0"/>
              <a:t>Town of Stoneham, Community Resilience Building Workshop- Summary of Findings, June 2018 </a:t>
            </a:r>
            <a:endParaRPr lang="en-US" dirty="0">
              <a:cs typeface="Calibri"/>
            </a:endParaRPr>
          </a:p>
          <a:p>
            <a:r>
              <a:rPr lang="en-US" dirty="0"/>
              <a:t>  </a:t>
            </a:r>
            <a:endParaRPr lang="en-US" dirty="0">
              <a:cs typeface="Calibri"/>
            </a:endParaRPr>
          </a:p>
          <a:p>
            <a:r>
              <a:rPr lang="en-US" dirty="0"/>
              <a:t>Stoneham Hospital, Community Health Implementation Plan, 2020 </a:t>
            </a:r>
            <a:endParaRPr lang="en-US" dirty="0">
              <a:cs typeface="Calibri"/>
            </a:endParaRPr>
          </a:p>
          <a:p>
            <a:r>
              <a:rPr lang="en-US" dirty="0"/>
              <a:t>  </a:t>
            </a:r>
            <a:endParaRPr lang="en-US" dirty="0">
              <a:cs typeface="Calibri"/>
            </a:endParaRPr>
          </a:p>
          <a:p>
            <a:r>
              <a:rPr lang="en-US" dirty="0"/>
              <a:t>Stoneham Hospital, Community Health Needs Assessment, 2018 </a:t>
            </a:r>
            <a:endParaRPr lang="en-US" dirty="0">
              <a:cs typeface="Calibri"/>
            </a:endParaRPr>
          </a:p>
          <a:p>
            <a:r>
              <a:rPr lang="en-US" dirty="0"/>
              <a:t>  </a:t>
            </a:r>
            <a:endParaRPr lang="en-US" dirty="0">
              <a:cs typeface="Calibri"/>
            </a:endParaRPr>
          </a:p>
          <a:p>
            <a:r>
              <a:rPr lang="en-US" dirty="0"/>
              <a:t>Stoneham Hospital, Community Benefits Report, 2017 </a:t>
            </a:r>
            <a:endParaRPr lang="en-US" dirty="0">
              <a:cs typeface="Calibri"/>
            </a:endParaRPr>
          </a:p>
        </p:txBody>
      </p:sp>
      <p:sp>
        <p:nvSpPr>
          <p:cNvPr id="4" name="Slide Number Placeholder 3"/>
          <p:cNvSpPr>
            <a:spLocks noGrp="1"/>
          </p:cNvSpPr>
          <p:nvPr>
            <p:ph type="sldNum" sz="quarter" idx="5"/>
          </p:nvPr>
        </p:nvSpPr>
        <p:spPr/>
        <p:txBody>
          <a:bodyPr/>
          <a:lstStyle/>
          <a:p>
            <a:fld id="{44807C0F-B1BD-43A3-B8C8-B14E015A2FD5}" type="slidenum">
              <a:rPr lang="en-US" smtClean="0"/>
              <a:t>8</a:t>
            </a:fld>
            <a:endParaRPr lang="en-US"/>
          </a:p>
        </p:txBody>
      </p:sp>
    </p:spTree>
    <p:extLst>
      <p:ext uri="{BB962C8B-B14F-4D97-AF65-F5344CB8AC3E}">
        <p14:creationId xmlns:p14="http://schemas.microsoft.com/office/powerpoint/2010/main" val="299382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40">
              <a:defRPr/>
            </a:pPr>
            <a:r>
              <a:rPr lang="en-US" altLang="en-US" baseline="0" dirty="0">
                <a:solidFill>
                  <a:srgbClr val="FF0000"/>
                </a:solidFill>
              </a:rPr>
              <a:t>I’ll be talking with you about broad demographic factors that require that we think about communities in different ways. </a:t>
            </a:r>
          </a:p>
          <a:p>
            <a:endParaRPr lang="en-US" altLang="en-US" dirty="0"/>
          </a:p>
          <a:p>
            <a:r>
              <a:rPr lang="en-US" altLang="en-US" dirty="0"/>
              <a:t>Let’s talk about some demographic feature of Stoneham.</a:t>
            </a:r>
          </a:p>
          <a:p>
            <a:endParaRPr lang="en-US" dirty="0"/>
          </a:p>
        </p:txBody>
      </p:sp>
      <p:sp>
        <p:nvSpPr>
          <p:cNvPr id="4" name="Slide Number Placeholder 3"/>
          <p:cNvSpPr>
            <a:spLocks noGrp="1"/>
          </p:cNvSpPr>
          <p:nvPr>
            <p:ph type="sldNum" sz="quarter" idx="10"/>
          </p:nvPr>
        </p:nvSpPr>
        <p:spPr/>
        <p:txBody>
          <a:bodyPr/>
          <a:lstStyle/>
          <a:p>
            <a:fld id="{44807C0F-B1BD-43A3-B8C8-B14E015A2FD5}" type="slidenum">
              <a:rPr lang="en-US" smtClean="0"/>
              <a:t>9</a:t>
            </a:fld>
            <a:endParaRPr lang="en-US"/>
          </a:p>
        </p:txBody>
      </p:sp>
    </p:spTree>
    <p:extLst>
      <p:ext uri="{BB962C8B-B14F-4D97-AF65-F5344CB8AC3E}">
        <p14:creationId xmlns:p14="http://schemas.microsoft.com/office/powerpoint/2010/main" val="19266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4 sets</a:t>
            </a:r>
            <a:r>
              <a:rPr lang="en-US" baseline="0" dirty="0"/>
              <a:t> of projections of the 60+ population in Stoneham. Two from the </a:t>
            </a:r>
            <a:r>
              <a:rPr lang="en-US" baseline="0" dirty="0" err="1"/>
              <a:t>Umass</a:t>
            </a:r>
            <a:r>
              <a:rPr lang="en-US" baseline="0" dirty="0"/>
              <a:t> Donohue Institute and 2 from MAPC. All use slightly different assumptions based on previous growth rates and migration patterns.  What’s interesting is that even taking the most conservative projection into consideration—these projections indicate a growth in the absolute number of seniors between and 1662-2,606.</a:t>
            </a:r>
            <a:endParaRPr lang="en-US" dirty="0"/>
          </a:p>
        </p:txBody>
      </p:sp>
      <p:sp>
        <p:nvSpPr>
          <p:cNvPr id="4" name="Slide Number Placeholder 3"/>
          <p:cNvSpPr>
            <a:spLocks noGrp="1"/>
          </p:cNvSpPr>
          <p:nvPr>
            <p:ph type="sldNum" sz="quarter" idx="10"/>
          </p:nvPr>
        </p:nvSpPr>
        <p:spPr/>
        <p:txBody>
          <a:bodyPr/>
          <a:lstStyle/>
          <a:p>
            <a:fld id="{44807C0F-B1BD-43A3-B8C8-B14E015A2FD5}" type="slidenum">
              <a:rPr lang="en-US" smtClean="0"/>
              <a:t>10</a:t>
            </a:fld>
            <a:endParaRPr lang="en-US"/>
          </a:p>
        </p:txBody>
      </p:sp>
    </p:spTree>
    <p:extLst>
      <p:ext uri="{BB962C8B-B14F-4D97-AF65-F5344CB8AC3E}">
        <p14:creationId xmlns:p14="http://schemas.microsoft.com/office/powerpoint/2010/main" val="118517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84275"/>
            <a:ext cx="4264025" cy="3198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Relatively high rates of living alone---likely due to rental properties.</a:t>
            </a:r>
            <a:r>
              <a:rPr lang="en-US" baseline="0" dirty="0">
                <a:cs typeface="Calibri"/>
              </a:rPr>
              <a:t> </a:t>
            </a:r>
            <a:r>
              <a:rPr lang="en-US" sz="1200" kern="1200" dirty="0">
                <a:solidFill>
                  <a:schemeClr val="tx1"/>
                </a:solidFill>
                <a:effectLst/>
                <a:latin typeface="+mn-lt"/>
                <a:ea typeface="+mn-ea"/>
                <a:cs typeface="+mn-cs"/>
              </a:rPr>
              <a:t>According to the American Community Survey, 25% of Stoneham residents with a mortgage are considered “cost burdened” by their housing costs—in other words, they spend more than 30% of their monthly income on housing. Among those without a mortgage, 14% are considered cost-burdened by housing. </a:t>
            </a:r>
          </a:p>
          <a:p>
            <a:endParaRPr lang="en-US" dirty="0"/>
          </a:p>
        </p:txBody>
      </p:sp>
      <p:sp>
        <p:nvSpPr>
          <p:cNvPr id="4" name="Slide Number Placeholder 3"/>
          <p:cNvSpPr>
            <a:spLocks noGrp="1"/>
          </p:cNvSpPr>
          <p:nvPr>
            <p:ph type="sldNum" sz="quarter" idx="10"/>
          </p:nvPr>
        </p:nvSpPr>
        <p:spPr/>
        <p:txBody>
          <a:bodyPr/>
          <a:lstStyle/>
          <a:p>
            <a:fld id="{CE5AB8E7-FB36-47BE-AA88-DBAFED5FACC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693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807C0F-B1BD-43A3-B8C8-B14E015A2FD5}" type="slidenum">
              <a:rPr lang="en-US" smtClean="0"/>
              <a:t>13</a:t>
            </a:fld>
            <a:endParaRPr lang="en-US"/>
          </a:p>
        </p:txBody>
      </p:sp>
    </p:spTree>
    <p:extLst>
      <p:ext uri="{BB962C8B-B14F-4D97-AF65-F5344CB8AC3E}">
        <p14:creationId xmlns:p14="http://schemas.microsoft.com/office/powerpoint/2010/main" val="2483132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B8283A44-1947-425F-93FF-E7B14F583B3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5B1888B6-4F84-4319-8BC4-99211A628A54}"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FC1C16F0-8C37-496B-9CEB-5205C3EF13C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AE91CC2-9A0D-4BE3-9291-3CFF182275F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ACCF7086-0EC4-4129-9091-58622B6A9AD8}"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93E6905E-66BC-42A6-941A-53F9083E602F}"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8B98F5E-90DE-43B1-9EAE-6BE86614F61B}"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2473CCE-8B01-45AF-9A62-3214962312CC}"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295A3313-8A9F-45DA-BC4F-B854CD1D09E3}"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CCD98A8C-BFB4-4DB7-B8B5-0B2F36A31034}"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8BFA5E22-5117-489F-9E0D-6D4717828732}"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433D5C2-EBA9-4201-BF8F-1C4212E7EF4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0EB0A828-9354-4044-9FA0-63C5D3CBF39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7614F85E-BB00-4FC1-BE8B-9FA3DA7B3B0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35866E28-6EA1-49D5-B755-A435D9FF867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1364DB9C-EA16-4500-AF0B-CD3F4F8A9D32}"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242CB08F-3B9D-482E-B12F-442D43E369C9}"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D840AF37-F949-4C15-9CF9-960A58851E2E}"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13F32F21-6CF0-4D13-A277-30FEAF4825AF}"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08CDC3C-EFBD-4D0D-9176-72CB4CB934D9}"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990600"/>
          </a:xfrm>
        </p:spPr>
        <p:txBody>
          <a:bodyPr/>
          <a:lstStyle/>
          <a:p>
            <a:r>
              <a:rPr lang="en-US"/>
              <a:t>Click to edit Master title style</a:t>
            </a:r>
          </a:p>
        </p:txBody>
      </p:sp>
      <p:sp>
        <p:nvSpPr>
          <p:cNvPr id="3" name="Table Placeholder 2"/>
          <p:cNvSpPr>
            <a:spLocks noGrp="1"/>
          </p:cNvSpPr>
          <p:nvPr>
            <p:ph type="tbl" idx="1"/>
          </p:nvPr>
        </p:nvSpPr>
        <p:spPr>
          <a:xfrm>
            <a:off x="838200" y="1600200"/>
            <a:ext cx="7772400" cy="41148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799ECE25-D672-4DE4-BBF2-D16453B92F42}"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EC15137-AA07-4774-A0C1-2AE93B0E498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447E55E-7BC6-4816-B975-6C890D3216D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6F3AA07B-1BC9-4D74-ACB9-90D56CA56FA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70EE19A-9AB7-4963-A32F-2825F1FF88AE}"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30BEA0E8-F33F-41D1-8FF4-445C4D24120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1E3D0DC5-F383-4A23-8E20-5BA51640D442}"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8BD14D4D-B67A-4EC7-8E05-2F3CE7586A9C}"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08AE0DCC-365C-49D6-BC52-0F257B46C326}"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88B57555-CF6F-4BAA-B3D6-7B9673ACB8FF}"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4E5D448D-AF4C-4506-B985-8E9E78309AC8}"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35994595-9E91-473D-81F9-C1021CCFCDFA}"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7D638D1D-BA42-44F1-8853-E70C0D62430B}"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31AC8514-AE41-4F8D-966E-02C9F478869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A53F25E-0F66-4950-8CCC-81AC253B6F64}"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owerpointA_1.png"/>
          <p:cNvPicPr>
            <a:picLocks noChangeAspect="1"/>
          </p:cNvPicPr>
          <p:nvPr userDrawn="1"/>
        </p:nvPicPr>
        <p:blipFill>
          <a:blip r:embed="rId2" cstate="print">
            <a:extLst>
              <a:ext uri="{28A0092B-C50C-407E-A947-70E740481C1C}">
                <a14:useLocalDpi xmlns:a14="http://schemas.microsoft.com/office/drawing/2010/main" val="0"/>
              </a:ext>
            </a:extLst>
          </a:blip>
          <a:srcRect l="8536" t="12897" b="3706"/>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2"/>
          <p:cNvSpPr>
            <a:spLocks noChangeShapeType="1"/>
          </p:cNvSpPr>
          <p:nvPr userDrawn="1"/>
        </p:nvSpPr>
        <p:spPr bwMode="auto">
          <a:xfrm>
            <a:off x="457200" y="6324600"/>
            <a:ext cx="7315200" cy="0"/>
          </a:xfrm>
          <a:prstGeom prst="line">
            <a:avLst/>
          </a:prstGeom>
          <a:noFill/>
          <a:ln w="6350">
            <a:solidFill>
              <a:srgbClr val="2D588D"/>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cs typeface="Arial" pitchFamily="34" charset="0"/>
            </a:endParaRPr>
          </a:p>
        </p:txBody>
      </p:sp>
      <p:sp>
        <p:nvSpPr>
          <p:cNvPr id="6" name="TextBox 11"/>
          <p:cNvSpPr txBox="1">
            <a:spLocks noChangeArrowheads="1"/>
          </p:cNvSpPr>
          <p:nvPr userDrawn="1"/>
        </p:nvSpPr>
        <p:spPr bwMode="auto">
          <a:xfrm>
            <a:off x="457200" y="6324600"/>
            <a:ext cx="7315200" cy="307975"/>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defRPr/>
            </a:pPr>
            <a:r>
              <a:rPr lang="en-US" sz="1400">
                <a:solidFill>
                  <a:srgbClr val="005A8B"/>
                </a:solidFill>
                <a:latin typeface="Baskerville BT" pitchFamily="-105" charset="0"/>
                <a:cs typeface="Arial" pitchFamily="34" charset="0"/>
              </a:rPr>
              <a:t>Conducting Needs Assessments </a:t>
            </a:r>
            <a:r>
              <a:rPr lang="en-US" sz="1400" b="1">
                <a:solidFill>
                  <a:srgbClr val="005A8B"/>
                </a:solidFill>
                <a:latin typeface="Baskerville BT" pitchFamily="-105" charset="0"/>
                <a:cs typeface="Arial" pitchFamily="34" charset="0"/>
              </a:rPr>
              <a:t>|  </a:t>
            </a:r>
            <a:r>
              <a:rPr lang="en-US" sz="1400">
                <a:solidFill>
                  <a:srgbClr val="005A8B"/>
                </a:solidFill>
                <a:latin typeface="Baskerville BT" pitchFamily="-105" charset="0"/>
                <a:cs typeface="Arial" pitchFamily="34" charset="0"/>
              </a:rPr>
              <a:t>October 3, 2012</a:t>
            </a:r>
          </a:p>
        </p:txBody>
      </p:sp>
      <p:pic>
        <p:nvPicPr>
          <p:cNvPr id="7" name="Picture 7" descr="powerpointA_5.png"/>
          <p:cNvPicPr>
            <a:picLocks noChangeAspect="1"/>
          </p:cNvPicPr>
          <p:nvPr userDrawn="1"/>
        </p:nvPicPr>
        <p:blipFill>
          <a:blip r:embed="rId3" cstate="print">
            <a:extLst>
              <a:ext uri="{28A0092B-C50C-407E-A947-70E740481C1C}">
                <a14:useLocalDpi xmlns:a14="http://schemas.microsoft.com/office/drawing/2010/main" val="0"/>
              </a:ext>
            </a:extLst>
          </a:blip>
          <a:srcRect l="8479" t="12897" b="3706"/>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026806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03525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5072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507287" cy="1500187"/>
          </a:xfrm>
        </p:spPr>
        <p:txBody>
          <a:bodyPr anchor="b"/>
          <a:lstStyle>
            <a:lvl1pPr marL="0" indent="0">
              <a:buNone/>
              <a:defRPr sz="2000">
                <a:solidFill>
                  <a:srgbClr val="005A8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67025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10"/>
          </p:nvPr>
        </p:nvSpPr>
        <p:spPr>
          <a:xfrm>
            <a:off x="5334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43095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5" name="Text Placeholder 4"/>
          <p:cNvSpPr>
            <a:spLocks noGrp="1"/>
          </p:cNvSpPr>
          <p:nvPr>
            <p:ph type="body" sz="quarter" idx="3"/>
          </p:nvPr>
        </p:nvSpPr>
        <p:spPr>
          <a:xfrm>
            <a:off x="4645025" y="1535113"/>
            <a:ext cx="3508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3508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10"/>
          </p:nvPr>
        </p:nvSpPr>
        <p:spPr>
          <a:xfrm>
            <a:off x="457200" y="1535113"/>
            <a:ext cx="3508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11"/>
          </p:nvPr>
        </p:nvSpPr>
        <p:spPr>
          <a:xfrm>
            <a:off x="457200" y="2174875"/>
            <a:ext cx="3508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01156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8324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ED414B4-72D7-444E-A6AB-3E950AFFC2DF}"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7363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45783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06349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5A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24985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1526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524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6458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solidFill>
                  <a:srgbClr val="000000"/>
                </a:solidFill>
              </a:defRPr>
            </a:pPr>
            <a:r>
              <a:rPr sz="2800" b="1">
                <a:solidFill>
                  <a:srgbClr val="005A8B"/>
                </a:solidFill>
              </a:rPr>
              <a:t>Title Text</a:t>
            </a:r>
          </a:p>
        </p:txBody>
      </p:sp>
      <p:sp>
        <p:nvSpPr>
          <p:cNvPr id="10" name="Shape 10"/>
          <p:cNvSpPr>
            <a:spLocks noGrp="1"/>
          </p:cNvSpPr>
          <p:nvPr>
            <p:ph type="body" idx="1"/>
          </p:nvPr>
        </p:nvSpPr>
        <p:spPr>
          <a:prstGeom prst="rect">
            <a:avLst/>
          </a:prstGeom>
        </p:spPr>
        <p:txBody>
          <a:bodyPr/>
          <a:lstStyle/>
          <a:p>
            <a:pPr lvl="0">
              <a:defRPr sz="1800">
                <a:solidFill>
                  <a:srgbClr val="000000"/>
                </a:solidFill>
              </a:defRPr>
            </a:pPr>
            <a:r>
              <a:rPr sz="2000">
                <a:solidFill>
                  <a:srgbClr val="005A8B"/>
                </a:solidFill>
              </a:rPr>
              <a:t>Body Level One</a:t>
            </a:r>
          </a:p>
          <a:p>
            <a:pPr lvl="1">
              <a:defRPr sz="1800">
                <a:solidFill>
                  <a:srgbClr val="000000"/>
                </a:solidFill>
              </a:defRPr>
            </a:pPr>
            <a:r>
              <a:rPr sz="2000">
                <a:solidFill>
                  <a:srgbClr val="005A8B"/>
                </a:solidFill>
              </a:rPr>
              <a:t>Body Level Two</a:t>
            </a:r>
          </a:p>
          <a:p>
            <a:pPr lvl="2">
              <a:defRPr sz="1800">
                <a:solidFill>
                  <a:srgbClr val="000000"/>
                </a:solidFill>
              </a:defRPr>
            </a:pPr>
            <a:r>
              <a:rPr sz="2000">
                <a:solidFill>
                  <a:srgbClr val="005A8B"/>
                </a:solidFill>
              </a:rPr>
              <a:t>Body Level Three</a:t>
            </a:r>
          </a:p>
          <a:p>
            <a:pPr lvl="3">
              <a:defRPr sz="1800">
                <a:solidFill>
                  <a:srgbClr val="000000"/>
                </a:solidFill>
              </a:defRPr>
            </a:pPr>
            <a:r>
              <a:rPr sz="2000">
                <a:solidFill>
                  <a:srgbClr val="005A8B"/>
                </a:solidFill>
              </a:rPr>
              <a:t>Body Level Four</a:t>
            </a:r>
          </a:p>
          <a:p>
            <a:pPr lvl="4">
              <a:defRPr sz="1800">
                <a:solidFill>
                  <a:srgbClr val="000000"/>
                </a:solidFill>
              </a:defRPr>
            </a:pPr>
            <a:r>
              <a:rPr sz="2000">
                <a:solidFill>
                  <a:srgbClr val="005A8B"/>
                </a:solidFill>
              </a:rPr>
              <a:t>Body Level Five</a:t>
            </a:r>
          </a:p>
        </p:txBody>
      </p:sp>
      <p:sp>
        <p:nvSpPr>
          <p:cNvPr id="11" name="Shape 11"/>
          <p:cNvSpPr>
            <a:spLocks noGrp="1"/>
          </p:cNvSpPr>
          <p:nvPr>
            <p:ph type="sldNum" sz="quarter" idx="2"/>
          </p:nvPr>
        </p:nvSpPr>
        <p:spPr>
          <a:xfrm>
            <a:off x="7425344" y="6459786"/>
            <a:ext cx="984019" cy="365125"/>
          </a:xfrm>
          <a:prstGeom prst="rect">
            <a:avLst/>
          </a:prstGeom>
        </p:spPr>
        <p:txBody>
          <a:bodyPr/>
          <a:lstStyle/>
          <a:p>
            <a:pPr defTabSz="457200" fontAlgn="base">
              <a:spcBef>
                <a:spcPct val="0"/>
              </a:spcBef>
              <a:spcAft>
                <a:spcPct val="0"/>
              </a:spcAft>
            </a:pPr>
            <a:fld id="{86CB4B4D-7CA3-9044-876B-883B54F8677D}" type="slidenum">
              <a:rPr>
                <a:solidFill>
                  <a:prstClr val="black"/>
                </a:solidFill>
                <a:latin typeface="Arial" pitchFamily="34" charset="0"/>
                <a:ea typeface="ＭＳ Ｐゴシック" pitchFamily="34" charset="-128"/>
                <a:cs typeface="Arial" pitchFamily="34" charset="0"/>
              </a:rPr>
              <a:pPr defTabSz="457200" fontAlgn="base">
                <a:spcBef>
                  <a:spcPct val="0"/>
                </a:spcBef>
                <a:spcAft>
                  <a:spcPct val="0"/>
                </a:spcAft>
              </a:pPr>
              <a:t>‹#›</a:t>
            </a:fld>
            <a:endParaRPr>
              <a:solidFill>
                <a:prstClr val="black"/>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015218037"/>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6" descr="powerpointA_1.png">
            <a:extLst>
              <a:ext uri="{FF2B5EF4-FFF2-40B4-BE49-F238E27FC236}">
                <a16:creationId xmlns:a16="http://schemas.microsoft.com/office/drawing/2014/main" id="{DECEF8F6-7B59-324E-91C1-43F8ED6290B9}"/>
              </a:ext>
            </a:extLst>
          </p:cNvPr>
          <p:cNvPicPr>
            <a:picLocks noChangeAspect="1"/>
          </p:cNvPicPr>
          <p:nvPr/>
        </p:nvPicPr>
        <p:blipFill>
          <a:blip r:embed="rId2"/>
          <a:srcRect l="8545" t="12907" b="3709"/>
          <a:stretch>
            <a:fillRect/>
          </a:stretch>
        </p:blipFill>
        <p:spPr>
          <a:xfrm>
            <a:off x="0" y="0"/>
            <a:ext cx="9372600" cy="6858000"/>
          </a:xfrm>
          <a:prstGeom prst="rect">
            <a:avLst/>
          </a:prstGeom>
          <a:noFill/>
          <a:ln cap="flat">
            <a:noFill/>
          </a:ln>
        </p:spPr>
      </p:pic>
      <p:sp>
        <p:nvSpPr>
          <p:cNvPr id="3" name="Line 12">
            <a:extLst>
              <a:ext uri="{FF2B5EF4-FFF2-40B4-BE49-F238E27FC236}">
                <a16:creationId xmlns:a16="http://schemas.microsoft.com/office/drawing/2014/main" id="{5BCDA20F-09B5-5946-992E-6F5E17AD6E5A}"/>
              </a:ext>
            </a:extLst>
          </p:cNvPr>
          <p:cNvSpPr/>
          <p:nvPr/>
        </p:nvSpPr>
        <p:spPr>
          <a:xfrm>
            <a:off x="457200" y="6324603"/>
            <a:ext cx="73152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6345" cap="flat">
            <a:solidFill>
              <a:srgbClr val="2D588D"/>
            </a:solidFill>
            <a:prstDash val="solid"/>
            <a:round/>
          </a:ln>
        </p:spPr>
        <p:txBody>
          <a:bodyPr vert="horz" wrap="non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ＭＳ Ｐゴシック" pitchFamily="34"/>
              <a:cs typeface="Arial" pitchFamily="34"/>
            </a:endParaRPr>
          </a:p>
        </p:txBody>
      </p:sp>
      <p:sp>
        <p:nvSpPr>
          <p:cNvPr id="4" name="TextBox 11">
            <a:extLst>
              <a:ext uri="{FF2B5EF4-FFF2-40B4-BE49-F238E27FC236}">
                <a16:creationId xmlns:a16="http://schemas.microsoft.com/office/drawing/2014/main" id="{F9773F16-561D-3243-86B3-076AD9EF47CE}"/>
              </a:ext>
            </a:extLst>
          </p:cNvPr>
          <p:cNvSpPr txBox="1"/>
          <p:nvPr/>
        </p:nvSpPr>
        <p:spPr>
          <a:xfrm>
            <a:off x="457200" y="6324603"/>
            <a:ext cx="7315200" cy="30797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5A8B"/>
                </a:solidFill>
                <a:uFillTx/>
                <a:latin typeface="Baskerville BT" pitchFamily="16"/>
                <a:ea typeface="ＭＳ Ｐゴシック" pitchFamily="34"/>
                <a:cs typeface="Arial" pitchFamily="34"/>
              </a:rPr>
              <a:t>Conducting Needs Assessments </a:t>
            </a:r>
            <a:r>
              <a:rPr lang="en-US" sz="1400" b="1" i="0" u="none" strike="noStrike" kern="1200" cap="none" spc="0" baseline="0">
                <a:solidFill>
                  <a:srgbClr val="005A8B"/>
                </a:solidFill>
                <a:uFillTx/>
                <a:latin typeface="Baskerville BT" pitchFamily="16"/>
                <a:ea typeface="ＭＳ Ｐゴシック" pitchFamily="34"/>
                <a:cs typeface="Arial" pitchFamily="34"/>
              </a:rPr>
              <a:t>|  </a:t>
            </a:r>
            <a:r>
              <a:rPr lang="en-US" sz="1400" b="0" i="0" u="none" strike="noStrike" kern="1200" cap="none" spc="0" baseline="0">
                <a:solidFill>
                  <a:srgbClr val="005A8B"/>
                </a:solidFill>
                <a:uFillTx/>
                <a:latin typeface="Baskerville BT" pitchFamily="16"/>
                <a:ea typeface="ＭＳ Ｐゴシック" pitchFamily="34"/>
                <a:cs typeface="Arial" pitchFamily="34"/>
              </a:rPr>
              <a:t>October 3, 2012</a:t>
            </a:r>
          </a:p>
        </p:txBody>
      </p:sp>
      <p:pic>
        <p:nvPicPr>
          <p:cNvPr id="5" name="Picture 7" descr="powerpointA_5.png">
            <a:extLst>
              <a:ext uri="{FF2B5EF4-FFF2-40B4-BE49-F238E27FC236}">
                <a16:creationId xmlns:a16="http://schemas.microsoft.com/office/drawing/2014/main" id="{D923C036-96E0-F049-95CA-78E7A2409DD5}"/>
              </a:ext>
            </a:extLst>
          </p:cNvPr>
          <p:cNvPicPr>
            <a:picLocks noChangeAspect="1"/>
          </p:cNvPicPr>
          <p:nvPr/>
        </p:nvPicPr>
        <p:blipFill>
          <a:blip r:embed="rId3"/>
          <a:srcRect l="8483" t="12907" b="3709"/>
          <a:stretch>
            <a:fillRect/>
          </a:stretch>
        </p:blipFill>
        <p:spPr>
          <a:xfrm>
            <a:off x="0" y="0"/>
            <a:ext cx="9372600" cy="6858000"/>
          </a:xfrm>
          <a:prstGeom prst="rect">
            <a:avLst/>
          </a:prstGeom>
          <a:noFill/>
          <a:ln cap="flat">
            <a:noFill/>
          </a:ln>
        </p:spPr>
      </p:pic>
      <p:sp>
        <p:nvSpPr>
          <p:cNvPr id="6" name="Title 1">
            <a:extLst>
              <a:ext uri="{FF2B5EF4-FFF2-40B4-BE49-F238E27FC236}">
                <a16:creationId xmlns:a16="http://schemas.microsoft.com/office/drawing/2014/main" id="{31D21129-B203-8248-93C6-502661C7E14F}"/>
              </a:ext>
            </a:extLst>
          </p:cNvPr>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7" name="Subtitle 2">
            <a:extLst>
              <a:ext uri="{FF2B5EF4-FFF2-40B4-BE49-F238E27FC236}">
                <a16:creationId xmlns:a16="http://schemas.microsoft.com/office/drawing/2014/main" id="{AA5117F1-05FA-1B43-ACB7-FC4B70A3E874}"/>
              </a:ext>
            </a:extLst>
          </p:cNvPr>
          <p:cNvSpPr txBox="1">
            <a:spLocks noGrp="1"/>
          </p:cNvSpPr>
          <p:nvPr>
            <p:ph type="subTitle" idx="1"/>
          </p:nvPr>
        </p:nvSpPr>
        <p:spPr>
          <a:xfrm>
            <a:off x="1371600" y="3886200"/>
            <a:ext cx="6400800" cy="1752603"/>
          </a:xfrm>
        </p:spPr>
        <p:txBody>
          <a:bodyPr anchorCtr="1"/>
          <a:lstStyle>
            <a:lvl1pPr marL="0" indent="0" algn="ctr">
              <a:buNone/>
              <a:defRPr>
                <a:solidFill>
                  <a:srgbClr val="FFFFFF"/>
                </a:solidFill>
              </a:defRPr>
            </a:lvl1pPr>
          </a:lstStyle>
          <a:p>
            <a:pPr lvl="0"/>
            <a:r>
              <a:rPr lang="en-US"/>
              <a:t>Click to edit Master subtitle style</a:t>
            </a:r>
          </a:p>
        </p:txBody>
      </p:sp>
    </p:spTree>
    <p:extLst>
      <p:ext uri="{BB962C8B-B14F-4D97-AF65-F5344CB8AC3E}">
        <p14:creationId xmlns:p14="http://schemas.microsoft.com/office/powerpoint/2010/main" val="2296591173"/>
      </p:ext>
    </p:extLst>
  </p:cSld>
  <p:clrMapOvr>
    <a:masterClrMapping/>
  </p:clrMapOvr>
  <p:hf sldNum="0"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544965"/>
      </p:ext>
    </p:extLst>
  </p:cSld>
  <p:clrMapOvr>
    <a:masterClrMapping/>
  </p:clrMapOvr>
  <p:hf sldNum="0"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115669"/>
      </p:ext>
    </p:extLst>
  </p:cSld>
  <p:clrMapOvr>
    <a:masterClrMapping/>
  </p:clrMapOvr>
  <p:hf sldNum="0"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325E79E9-B402-D24D-A367-D94CB5601690}"/>
              </a:ext>
            </a:extLst>
          </p:cNvPr>
          <p:cNvSpPr txBox="1">
            <a:spLocks noGrp="1"/>
          </p:cNvSpPr>
          <p:nvPr>
            <p:ph idx="4294967295"/>
          </p:nvPr>
        </p:nvSpPr>
        <p:spPr>
          <a:xfrm>
            <a:off x="533396" y="1600200"/>
            <a:ext cx="3505196"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a:lvl4pPr>
            <a:lvl5pPr>
              <a:spcBef>
                <a:spcPts val="4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099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ACB491B-621C-4CAB-90F3-322A7E3979B0}"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88F68952-33B1-5342-8C0C-16E8E5751E01}"/>
              </a:ext>
            </a:extLst>
          </p:cNvPr>
          <p:cNvSpPr txBox="1">
            <a:spLocks noGrp="1"/>
          </p:cNvSpPr>
          <p:nvPr>
            <p:ph idx="4294967295"/>
          </p:nvPr>
        </p:nvSpPr>
        <p:spPr>
          <a:xfrm>
            <a:off x="4645023" y="2174872"/>
            <a:ext cx="3508379" cy="3951286"/>
          </a:xfrm>
        </p:spPr>
        <p:txBody>
          <a:bodyPr/>
          <a:lstStyle>
            <a:lvl1pPr>
              <a:spcBef>
                <a:spcPts val="600"/>
              </a:spcBef>
              <a:defRPr sz="2400"/>
            </a:lvl1pPr>
            <a:lvl2pPr>
              <a:spcBef>
                <a:spcPts val="500"/>
              </a:spcBef>
              <a:defRPr sz="2000"/>
            </a:lvl2pPr>
            <a:lvl3pPr>
              <a:spcBef>
                <a:spcPts val="400"/>
              </a:spcBef>
              <a:defRPr/>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D27B9E45-07F0-FD44-838A-7BBFDF9944D2}"/>
              </a:ext>
            </a:extLst>
          </p:cNvPr>
          <p:cNvSpPr txBox="1">
            <a:spLocks noGrp="1"/>
          </p:cNvSpPr>
          <p:nvPr>
            <p:ph type="body" idx="4294967295"/>
          </p:nvPr>
        </p:nvSpPr>
        <p:spPr>
          <a:xfrm>
            <a:off x="457200" y="1535113"/>
            <a:ext cx="3508379"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5">
            <a:extLst>
              <a:ext uri="{FF2B5EF4-FFF2-40B4-BE49-F238E27FC236}">
                <a16:creationId xmlns:a16="http://schemas.microsoft.com/office/drawing/2014/main" id="{840D8C53-BD7B-3A44-8A9A-6B6E5E7B8811}"/>
              </a:ext>
            </a:extLst>
          </p:cNvPr>
          <p:cNvSpPr txBox="1">
            <a:spLocks noGrp="1"/>
          </p:cNvSpPr>
          <p:nvPr>
            <p:ph idx="4294967295"/>
          </p:nvPr>
        </p:nvSpPr>
        <p:spPr>
          <a:xfrm>
            <a:off x="457200" y="2174872"/>
            <a:ext cx="3508379" cy="3951286"/>
          </a:xfrm>
        </p:spPr>
        <p:txBody>
          <a:bodyPr/>
          <a:lstStyle>
            <a:lvl1pPr>
              <a:spcBef>
                <a:spcPts val="600"/>
              </a:spcBef>
              <a:defRPr sz="2400"/>
            </a:lvl1pPr>
            <a:lvl2pPr>
              <a:spcBef>
                <a:spcPts val="500"/>
              </a:spcBef>
              <a:defRPr sz="2000"/>
            </a:lvl2pPr>
            <a:lvl3pPr>
              <a:spcBef>
                <a:spcPts val="400"/>
              </a:spcBef>
              <a:defRPr/>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44226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30360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890512"/>
      </p:ext>
    </p:extLst>
  </p:cSld>
  <p:clrMapOvr>
    <a:masterClrMapping/>
  </p:clrMapOvr>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4D7BB8BE-ECB4-2643-9A6B-D908483334F6}"/>
              </a:ext>
            </a:extLst>
          </p:cNvPr>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Tree>
    <p:extLst>
      <p:ext uri="{BB962C8B-B14F-4D97-AF65-F5344CB8AC3E}">
        <p14:creationId xmlns:p14="http://schemas.microsoft.com/office/powerpoint/2010/main" val="2453776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D7FB2C08-167E-9848-BBD5-0FE11D7474A3}"/>
              </a:ext>
            </a:extLst>
          </p:cNvPr>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Tree>
    <p:extLst>
      <p:ext uri="{BB962C8B-B14F-4D97-AF65-F5344CB8AC3E}">
        <p14:creationId xmlns:p14="http://schemas.microsoft.com/office/powerpoint/2010/main" val="18175321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955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717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2" name="Shape 11">
            <a:extLst>
              <a:ext uri="{FF2B5EF4-FFF2-40B4-BE49-F238E27FC236}">
                <a16:creationId xmlns:a16="http://schemas.microsoft.com/office/drawing/2014/main" id="{D3C8525E-6013-984C-B1C8-FE18273C5751}"/>
              </a:ext>
            </a:extLst>
          </p:cNvPr>
          <p:cNvSpPr txBox="1">
            <a:spLocks noGrp="1"/>
          </p:cNvSpPr>
          <p:nvPr>
            <p:ph type="sldNum" sz="quarter" idx="8"/>
          </p:nvPr>
        </p:nvSpPr>
        <p:spPr>
          <a:xfrm>
            <a:off x="7425339" y="6459787"/>
            <a:ext cx="984022"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pitchFamily="34"/>
                <a:ea typeface="ＭＳ Ｐゴシック" pitchFamily="34"/>
                <a:cs typeface="Arial" pitchFamily="34"/>
              </a:defRPr>
            </a:lvl1pPr>
          </a:lstStyle>
          <a:p>
            <a:pPr lvl="0"/>
            <a:fld id="{CE616AD7-8033-C645-BF5E-31AF4EC73358}" type="slidenum">
              <a:t>‹#›</a:t>
            </a:fld>
            <a:endParaRPr lang="en-US"/>
          </a:p>
        </p:txBody>
      </p:sp>
    </p:spTree>
    <p:extLst>
      <p:ext uri="{BB962C8B-B14F-4D97-AF65-F5344CB8AC3E}">
        <p14:creationId xmlns:p14="http://schemas.microsoft.com/office/powerpoint/2010/main" val="817075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A97A700-E219-44C0-8603-70F82EE4AA6A}"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44FBBB53-E7B8-4D19-95C9-CF75C5E50C16}" type="slidenum">
              <a:rPr lang="en-US"/>
              <a:pPr>
                <a:defRPr/>
              </a:pPr>
              <a:t>‹#›</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1BBD0D7-C327-4CB3-9D15-F8DEA3624033}" type="slidenum">
              <a:rPr lang="en-US"/>
              <a:pPr>
                <a:defRPr/>
              </a:pPr>
              <a:t>‹#›</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0B09D3C-F607-493A-90D2-725C8F58836D}" type="slidenum">
              <a:rPr lang="en-US"/>
              <a:pPr>
                <a:defRPr/>
              </a:pPr>
              <a:t>‹#›</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6563D36-1901-4E63-B1F4-80971A99681C}"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4277C2A-9B6F-40F9-901E-7FC52DB00205}"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F248093-1600-42D1-9269-4523AE5575F7}"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A803C94-6692-4964-8210-665122E45AAD}"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FEEF0B9C-051A-491A-ABDB-C42981688E9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8298162F-428B-41C6-A1C4-B16D8CE149C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E4919D24-4C8C-4A0D-8F35-9DF0EC31625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B3266A0A-6F1F-4D2A-B8B0-B15BAB110BF9}"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D889E34F-B2F1-41BD-9B5F-FE3F6C3DF2C3}"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57EBF884-7BC7-4981-B8F1-39E5CEC98A89}"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C5ED161-C68D-42DB-8FA7-040CFC317F47}"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CBECEF6C-1D4C-4099-844F-56CAACC88B75}"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67C5CEB-1160-4E2D-ABF8-25A35548AC68}"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3155F0C-374A-4B05-8CDB-2E95B5C5D5A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FB4885EA-84A0-420B-8F1D-FDD651C8BA3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509D0D0E-37C8-45F8-9430-1B9FBFD403A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C9AC5BF1-2D5C-4B10-B34E-7BA83398597E}"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28533D99-7E85-4FE8-B8AF-7BF49CE3017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1EC64CA1-FC52-45BD-BE22-A4F24DBF65EB}"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30775B47-8333-459A-B13C-0C52FF38AF2C}"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21CCF0E9-3CD1-49C3-8B76-E362D9953BBF}"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EDDF9A6-F14C-47D2-B196-C3B30DFB10C3}"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D67A93E-9AE4-484C-9282-33FFADC55DDD}"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E35F2B5-0C71-44A4-8664-3C44B6F49FBC}"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30A96ACB-BC8F-478D-9D4B-21D4A88E78E9}"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DA36D641-30A0-49A4-A4EC-46AD2EA213A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C87CCEAB-C129-45E5-B8C0-9DD7EF13112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6716CF69-C883-4C79-8797-6B87B160253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F1F6397B-AF5C-4470-B7C5-9A1439E33315}"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80323EA7-401C-4D8F-B9F2-2838D0231115}"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7482A827-FEB9-4C6C-B844-06780A9BD28D}"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04314A-6C95-4472-8784-40D99A626CA6}"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14989BB-1BF2-4648-8E29-0209D424671D}"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A52FC356-5D70-4F9B-BA4F-826A1998AD98}"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E6A04D4C-89FF-4B38-B321-BB38984951F3}"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2903807-7B9A-4FD1-80E0-4A306A6B78A2}"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450EEC6-4F7F-466E-9AA4-2D968B2890A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D302695E-9673-435B-BE94-19A91BFD6C6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8362075-1955-40A9-9741-A2C5F4D0422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FE969484-2E0D-4DC4-A568-776471519DD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AAA1B578-083A-439A-93EC-EE1D01FFD604}"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4D20BE95-9BC6-4768-B2FB-920307EF21FF}"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2D7A2DCC-9E78-489D-92C6-5E3DA694082C}"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6F3E7F9-4220-4527-B467-3BB3CE95BF3F}"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D83A5991-4A01-450C-87FD-54723C21480D}"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ED8645AE-D692-4B5B-BDC6-45D94EC09E0A}"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D0829A67-E33F-4680-86B4-39BE89C9D9C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16207C12-5037-4C95-B0E1-199F9E2671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6CBF4D9D-840F-4FE5-BB7D-21E5E082562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C47458A4-44E3-4925-AC91-44915D039055}"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0C060D5C-9C99-478D-B8B3-DE6785C6CBD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E96ED50A-E047-486D-9C4B-DE217DA88510}"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1BB38E78-28B7-4FF6-A6ED-8C23DE7227AF}"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7FF82FC6-3B7E-44F3-A8B1-B7B88F1BF06B}"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3EE15CE0-8A34-4084-948A-CB12E89F67BF}"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F80ABF1B-6AB7-4CEC-9494-87D993397F04}"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05145E8-8850-4C9B-AC17-F2C12171C4ED}"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182FE5D9-44C4-45FB-8138-3541BBE414A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F325F0A5-1249-44A1-B75B-3CF6B2AE296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724C0224-E7FF-4731-B1B7-151069AC0F42}"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6698479E-EA7F-453C-8CD5-5B191C969F5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37E24D2F-752D-4ED0-9B12-6FA9952B8052}"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938DFD05-1369-4FD9-90F6-337795DF126A}"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DB2F5067-88FC-428D-8A90-6A13562EA5A1}"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D0478624-46B7-4C96-8CF8-71F53E7F83A7}"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539AD39-22C9-4EA9-AAF9-8EE71DCDBC9D}"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B880D98-9171-4C24-87C1-DF42F512D3DB}"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ECDFA9BB-C4AF-41C0-8349-8482C3BCF1E5}"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470A90D4-720D-45D7-8756-11542565B180}"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C24D2A68-0925-477E-B468-C14469F731C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55E5DAAF-7EC1-477A-B58D-845FD21195D4}"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F673EFF-885A-49DA-9514-CB94162EAFB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F05974E-3861-4567-9368-480FE92C335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8037F4F8-8A6F-424E-8E56-3465C0327FD2}"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FA634C88-85D4-4392-AA56-6011FAC42236}"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3A5E6E16-48DF-4E84-B610-F081288631A9}"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74EC436-5C2F-4B79-8D99-5F8AE9FFA238}"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7EDDC600-CBBF-431A-892F-459DB4D6F876}"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EAFBF295-9BFB-4A22-98F5-64E7F68699BA}"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626CBA95-E7E6-48EC-B8F2-26CDDEF38DD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2.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2.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2.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3.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4.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2.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026" name="Picture 9" descr="UMass-PPtitle-slide"/>
          <p:cNvPicPr>
            <a:picLocks noChangeAspect="1" noChangeArrowheads="1"/>
          </p:cNvPicPr>
          <p:nvPr/>
        </p:nvPicPr>
        <p:blipFill>
          <a:blip r:embed="rId14" cstate="print"/>
          <a:srcRect/>
          <a:stretch>
            <a:fillRect/>
          </a:stretch>
        </p:blipFill>
        <p:spPr bwMode="auto">
          <a:xfrm>
            <a:off x="0" y="0"/>
            <a:ext cx="9145588"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5"/>
          <p:cNvSpPr>
            <a:spLocks noGrp="1" noChangeArrowheads="1"/>
          </p:cNvSpPr>
          <p:nvPr>
            <p:ph type="ftr" sz="quarter" idx="3"/>
          </p:nvPr>
        </p:nvSpPr>
        <p:spPr bwMode="auto">
          <a:xfrm>
            <a:off x="914400" y="2286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mn-lt"/>
                <a:ea typeface="ヒラギノ角ゴ Pro W3" pitchFamily="-106" charset="-128"/>
                <a:cs typeface="+mn-cs"/>
              </a:defRPr>
            </a:lvl1pPr>
          </a:lstStyle>
          <a:p>
            <a:r>
              <a:rPr lang="en-US"/>
              <a:t>Research Reinvisioned for the 21st Century</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13666"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113669"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13670"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146BE3F2-1861-466E-82ED-993E152A4371}" type="slidenum">
              <a:rPr lang="en-US"/>
              <a:pPr>
                <a:defRPr/>
              </a:pPr>
              <a:t>‹#›</a:t>
            </a:fld>
            <a:endParaRPr lang="en-US"/>
          </a:p>
        </p:txBody>
      </p:sp>
      <p:sp>
        <p:nvSpPr>
          <p:cNvPr id="10" name="Footer Placeholder 5"/>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25954"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125957"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25958"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1662DEEC-58A8-467B-9758-6E390A9D44CD}" type="slidenum">
              <a:rPr lang="en-US"/>
              <a:pPr>
                <a:defRPr/>
              </a:pPr>
              <a:t>‹#›</a:t>
            </a:fld>
            <a:endParaRPr lang="en-US"/>
          </a:p>
        </p:txBody>
      </p:sp>
      <p:sp>
        <p:nvSpPr>
          <p:cNvPr id="10" name="Footer Placeholder 4"/>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38242"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138245"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8246"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2B1B23F0-CB68-4043-A382-8BBE78BAF700}" type="slidenum">
              <a:rPr lang="en-US"/>
              <a:pPr>
                <a:defRPr/>
              </a:pPr>
              <a:t>‹#›</a:t>
            </a:fld>
            <a:endParaRPr lang="en-US"/>
          </a:p>
        </p:txBody>
      </p:sp>
      <p:sp>
        <p:nvSpPr>
          <p:cNvPr id="10" name="Footer Placeholder 4"/>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owerpointA_1.png"/>
          <p:cNvPicPr>
            <a:picLocks noChangeAspect="1"/>
          </p:cNvPicPr>
          <p:nvPr/>
        </p:nvPicPr>
        <p:blipFill>
          <a:blip r:embed="rId14" cstate="print">
            <a:extLst>
              <a:ext uri="{28A0092B-C50C-407E-A947-70E740481C1C}">
                <a14:useLocalDpi xmlns:a14="http://schemas.microsoft.com/office/drawing/2010/main" val="0"/>
              </a:ext>
            </a:extLst>
          </a:blip>
          <a:srcRect l="8536" t="12897" b="3706"/>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12"/>
          <p:cNvSpPr>
            <a:spLocks noChangeShapeType="1"/>
          </p:cNvSpPr>
          <p:nvPr/>
        </p:nvSpPr>
        <p:spPr bwMode="auto">
          <a:xfrm>
            <a:off x="457200" y="6324600"/>
            <a:ext cx="7315200" cy="0"/>
          </a:xfrm>
          <a:prstGeom prst="line">
            <a:avLst/>
          </a:prstGeom>
          <a:noFill/>
          <a:ln w="6350">
            <a:solidFill>
              <a:srgbClr val="2D588D"/>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27440875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hf sldNum="0" hdr="0" ftr="0" dt="0"/>
  <p:txStyles>
    <p:title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p:titleStyle>
    <p:bodyStyle>
      <a:lvl1pPr marL="342900" indent="-342900" algn="l" defTabSz="457200" rtl="0" eaLnBrk="0" fontAlgn="base" hangingPunct="0">
        <a:spcBef>
          <a:spcPct val="20000"/>
        </a:spcBef>
        <a:spcAft>
          <a:spcPct val="0"/>
        </a:spcAft>
        <a:buClr>
          <a:srgbClr val="005A8B"/>
        </a:buClr>
        <a:buFont typeface="Lucida Grande"/>
        <a:buChar char="▸"/>
        <a:defRPr sz="2000" kern="1200">
          <a:solidFill>
            <a:srgbClr val="005A8B"/>
          </a:solidFill>
          <a:latin typeface="Arial Unicode MS"/>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Clr>
          <a:srgbClr val="005A8B"/>
        </a:buClr>
        <a:buFont typeface="Lucida Grande"/>
        <a:buChar char="▸"/>
        <a:defRPr kern="1200">
          <a:solidFill>
            <a:srgbClr val="005A8B"/>
          </a:solidFill>
          <a:latin typeface="Arial Unicode MS"/>
          <a:ea typeface="ＭＳ Ｐゴシック" pitchFamily="-105" charset="-128"/>
          <a:cs typeface="+mn-cs"/>
        </a:defRPr>
      </a:lvl2pPr>
      <a:lvl3pPr marL="1143000" indent="-228600" algn="l" defTabSz="457200" rtl="0" eaLnBrk="0" fontAlgn="base" hangingPunct="0">
        <a:spcBef>
          <a:spcPct val="20000"/>
        </a:spcBef>
        <a:spcAft>
          <a:spcPct val="0"/>
        </a:spcAft>
        <a:buClr>
          <a:srgbClr val="005A8B"/>
        </a:buClr>
        <a:buFont typeface="Lucida Grande"/>
        <a:buChar char="▸"/>
        <a:defRPr kern="1200">
          <a:solidFill>
            <a:srgbClr val="005A8B"/>
          </a:solidFill>
          <a:latin typeface="Arial Unicode MS"/>
          <a:ea typeface="ＭＳ Ｐゴシック" pitchFamily="-105" charset="-128"/>
          <a:cs typeface="+mn-cs"/>
        </a:defRPr>
      </a:lvl3pPr>
      <a:lvl4pPr marL="1600200" indent="-228600" algn="l" defTabSz="457200" rtl="0" eaLnBrk="0" fontAlgn="base" hangingPunct="0">
        <a:spcBef>
          <a:spcPct val="20000"/>
        </a:spcBef>
        <a:spcAft>
          <a:spcPct val="0"/>
        </a:spcAft>
        <a:buClr>
          <a:srgbClr val="005A8B"/>
        </a:buClr>
        <a:buFont typeface="Lucida Grande"/>
        <a:buChar char="▸"/>
        <a:defRPr kern="1200">
          <a:solidFill>
            <a:srgbClr val="005A8B"/>
          </a:solidFill>
          <a:latin typeface="Arial Unicode MS"/>
          <a:ea typeface="ＭＳ Ｐゴシック" pitchFamily="-105" charset="-128"/>
          <a:cs typeface="+mn-cs"/>
        </a:defRPr>
      </a:lvl4pPr>
      <a:lvl5pPr marL="2057400" indent="-228600" algn="l" defTabSz="457200" rtl="0" eaLnBrk="0" fontAlgn="base" hangingPunct="0">
        <a:spcBef>
          <a:spcPct val="20000"/>
        </a:spcBef>
        <a:spcAft>
          <a:spcPct val="0"/>
        </a:spcAft>
        <a:buClr>
          <a:srgbClr val="005A8B"/>
        </a:buClr>
        <a:buFont typeface="Lucida Grande"/>
        <a:buChar char="▸"/>
        <a:defRPr kern="1200">
          <a:solidFill>
            <a:srgbClr val="005A8B"/>
          </a:solidFill>
          <a:latin typeface="Arial Unicode MS"/>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owerpointA_1.png">
            <a:extLst>
              <a:ext uri="{FF2B5EF4-FFF2-40B4-BE49-F238E27FC236}">
                <a16:creationId xmlns:a16="http://schemas.microsoft.com/office/drawing/2014/main" id="{89FA443E-45D9-EA4B-96AC-AB6848E21E37}"/>
              </a:ext>
            </a:extLst>
          </p:cNvPr>
          <p:cNvPicPr>
            <a:picLocks noChangeAspect="1"/>
          </p:cNvPicPr>
          <p:nvPr/>
        </p:nvPicPr>
        <p:blipFill>
          <a:blip r:embed="rId14"/>
          <a:srcRect l="8545" t="12907" b="3709"/>
          <a:stretch>
            <a:fillRect/>
          </a:stretch>
        </p:blipFill>
        <p:spPr>
          <a:xfrm>
            <a:off x="0" y="0"/>
            <a:ext cx="9372600" cy="6858000"/>
          </a:xfrm>
          <a:prstGeom prst="rect">
            <a:avLst/>
          </a:prstGeom>
          <a:noFill/>
          <a:ln cap="flat">
            <a:noFill/>
          </a:ln>
        </p:spPr>
      </p:pic>
      <p:sp>
        <p:nvSpPr>
          <p:cNvPr id="3" name="Title Placeholder 1">
            <a:extLst>
              <a:ext uri="{FF2B5EF4-FFF2-40B4-BE49-F238E27FC236}">
                <a16:creationId xmlns:a16="http://schemas.microsoft.com/office/drawing/2014/main" id="{92813B81-BC04-5342-96C9-C661919BCF1B}"/>
              </a:ext>
            </a:extLst>
          </p:cNvPr>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p>
        </p:txBody>
      </p:sp>
      <p:sp>
        <p:nvSpPr>
          <p:cNvPr id="4" name="Text Placeholder 2">
            <a:extLst>
              <a:ext uri="{FF2B5EF4-FFF2-40B4-BE49-F238E27FC236}">
                <a16:creationId xmlns:a16="http://schemas.microsoft.com/office/drawing/2014/main" id="{5B8F2EA0-D6F4-5C48-929C-6A22694F4D81}"/>
              </a:ext>
            </a:extLst>
          </p:cNvPr>
          <p:cNvSpPr txBox="1">
            <a:spLocks noGrp="1"/>
          </p:cNvSpPr>
          <p:nvPr>
            <p:ph type="body" idx="1"/>
          </p:nvPr>
        </p:nvSpPr>
        <p:spPr>
          <a:xfrm>
            <a:off x="457200" y="1600200"/>
            <a:ext cx="7696203"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12">
            <a:extLst>
              <a:ext uri="{FF2B5EF4-FFF2-40B4-BE49-F238E27FC236}">
                <a16:creationId xmlns:a16="http://schemas.microsoft.com/office/drawing/2014/main" id="{5E6AEC44-B090-8E42-8CF7-BC2E2AA43C30}"/>
              </a:ext>
            </a:extLst>
          </p:cNvPr>
          <p:cNvSpPr/>
          <p:nvPr/>
        </p:nvSpPr>
        <p:spPr>
          <a:xfrm>
            <a:off x="457200" y="6324603"/>
            <a:ext cx="73152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6345" cap="flat">
            <a:solidFill>
              <a:srgbClr val="2D588D"/>
            </a:solidFill>
            <a:prstDash val="solid"/>
            <a:round/>
          </a:ln>
        </p:spPr>
        <p:txBody>
          <a:bodyPr vert="horz" wrap="non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ＭＳ Ｐゴシック" pitchFamily="34"/>
              <a:cs typeface="Arial" pitchFamily="34"/>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marL="0" marR="0" lvl="0" indent="0" algn="ctr" defTabSz="457200" rtl="0" fontAlgn="auto" hangingPunct="0">
        <a:lnSpc>
          <a:spcPct val="100000"/>
        </a:lnSpc>
        <a:spcBef>
          <a:spcPts val="0"/>
        </a:spcBef>
        <a:spcAft>
          <a:spcPts val="0"/>
        </a:spcAft>
        <a:buNone/>
        <a:tabLst/>
        <a:defRPr lang="en-US" sz="2800" b="0" i="0" u="none" strike="noStrike" kern="1200" cap="none" spc="0" baseline="0">
          <a:solidFill>
            <a:srgbClr val="005A8B"/>
          </a:solidFill>
          <a:uFillTx/>
          <a:latin typeface="Arial Unicode MS"/>
          <a:ea typeface="ＭＳ Ｐゴシック" pitchFamily="16"/>
          <a:cs typeface="Baskerville"/>
        </a:defRPr>
      </a:lvl1pPr>
    </p:titleStyle>
    <p:bodyStyle>
      <a:lvl1pPr marL="342900" marR="0" lvl="0" indent="-342900" algn="l" defTabSz="457200" rtl="0" fontAlgn="auto" hangingPunct="0">
        <a:lnSpc>
          <a:spcPct val="100000"/>
        </a:lnSpc>
        <a:spcBef>
          <a:spcPts val="500"/>
        </a:spcBef>
        <a:spcAft>
          <a:spcPts val="0"/>
        </a:spcAft>
        <a:buClr>
          <a:srgbClr val="005A8B"/>
        </a:buClr>
        <a:buSzPct val="100000"/>
        <a:buFont typeface="Lucida Grande"/>
        <a:buChar char="▸"/>
        <a:tabLst/>
        <a:defRPr lang="en-US" sz="2000" b="0" i="0" u="none" strike="noStrike" kern="1200" cap="none" spc="0" baseline="0">
          <a:solidFill>
            <a:srgbClr val="005A8B"/>
          </a:solidFill>
          <a:uFillTx/>
          <a:latin typeface="Arial Unicode MS"/>
          <a:ea typeface="ＭＳ Ｐゴシック" pitchFamily="16"/>
          <a:cs typeface="ＭＳ Ｐゴシック" pitchFamily="16"/>
        </a:defRPr>
      </a:lvl1pPr>
      <a:lvl2pPr marL="742950" marR="0" lvl="1" indent="-285750" algn="l" defTabSz="457200" rtl="0" fontAlgn="auto" hangingPunct="0">
        <a:lnSpc>
          <a:spcPct val="100000"/>
        </a:lnSpc>
        <a:spcBef>
          <a:spcPts val="0"/>
        </a:spcBef>
        <a:spcAft>
          <a:spcPts val="0"/>
        </a:spcAft>
        <a:buClr>
          <a:srgbClr val="005A8B"/>
        </a:buClr>
        <a:buSzPct val="100000"/>
        <a:buFont typeface="Lucida Grande"/>
        <a:buChar char="▸"/>
        <a:tabLst/>
        <a:defRPr lang="en-US" sz="1800" b="0" i="0" u="none" strike="noStrike" kern="1200" cap="none" spc="0" baseline="0">
          <a:solidFill>
            <a:srgbClr val="005A8B"/>
          </a:solidFill>
          <a:uFillTx/>
          <a:latin typeface="Arial Unicode MS"/>
          <a:ea typeface="ＭＳ Ｐゴシック" pitchFamily="16"/>
        </a:defRPr>
      </a:lvl2pPr>
      <a:lvl3pPr marL="1143000" marR="0" lvl="2" indent="-228600" algn="l" defTabSz="457200" rtl="0" fontAlgn="auto" hangingPunct="0">
        <a:lnSpc>
          <a:spcPct val="100000"/>
        </a:lnSpc>
        <a:spcBef>
          <a:spcPts val="0"/>
        </a:spcBef>
        <a:spcAft>
          <a:spcPts val="0"/>
        </a:spcAft>
        <a:buClr>
          <a:srgbClr val="005A8B"/>
        </a:buClr>
        <a:buSzPct val="100000"/>
        <a:buFont typeface="Lucida Grande"/>
        <a:buChar char="▸"/>
        <a:tabLst/>
        <a:defRPr lang="en-US" sz="1800" b="0" i="0" u="none" strike="noStrike" kern="1200" cap="none" spc="0" baseline="0">
          <a:solidFill>
            <a:srgbClr val="005A8B"/>
          </a:solidFill>
          <a:uFillTx/>
          <a:latin typeface="Arial Unicode MS"/>
          <a:ea typeface="ＭＳ Ｐゴシック" pitchFamily="16"/>
        </a:defRPr>
      </a:lvl3pPr>
      <a:lvl4pPr marL="1600200" marR="0" lvl="3" indent="-228600" algn="l" defTabSz="457200" rtl="0" fontAlgn="auto" hangingPunct="0">
        <a:lnSpc>
          <a:spcPct val="100000"/>
        </a:lnSpc>
        <a:spcBef>
          <a:spcPts val="0"/>
        </a:spcBef>
        <a:spcAft>
          <a:spcPts val="0"/>
        </a:spcAft>
        <a:buClr>
          <a:srgbClr val="005A8B"/>
        </a:buClr>
        <a:buSzPct val="100000"/>
        <a:buFont typeface="Lucida Grande"/>
        <a:buChar char="▸"/>
        <a:tabLst/>
        <a:defRPr lang="en-US" sz="1800" b="0" i="0" u="none" strike="noStrike" kern="1200" cap="none" spc="0" baseline="0">
          <a:solidFill>
            <a:srgbClr val="005A8B"/>
          </a:solidFill>
          <a:uFillTx/>
          <a:latin typeface="Arial Unicode MS"/>
          <a:ea typeface="ＭＳ Ｐゴシック" pitchFamily="16"/>
        </a:defRPr>
      </a:lvl4pPr>
      <a:lvl5pPr marL="2057400" marR="0" lvl="4" indent="-228600" algn="l" defTabSz="457200" rtl="0" fontAlgn="auto" hangingPunct="0">
        <a:lnSpc>
          <a:spcPct val="100000"/>
        </a:lnSpc>
        <a:spcBef>
          <a:spcPts val="0"/>
        </a:spcBef>
        <a:spcAft>
          <a:spcPts val="0"/>
        </a:spcAft>
        <a:buClr>
          <a:srgbClr val="005A8B"/>
        </a:buClr>
        <a:buSzPct val="100000"/>
        <a:buFont typeface="Lucida Grande"/>
        <a:buChar char="▸"/>
        <a:tabLst/>
        <a:defRPr lang="en-US" sz="1800" b="0" i="0" u="none" strike="noStrike" kern="1200" cap="none" spc="0" baseline="0">
          <a:solidFill>
            <a:srgbClr val="005A8B"/>
          </a:solidFill>
          <a:uFillTx/>
          <a:latin typeface="Arial Unicode MS"/>
          <a:ea typeface="ＭＳ Ｐゴシック" pitchFamily="16"/>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4338"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838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5B39D26C-E107-4D9A-A4C3-F0341CB00EA3}" type="slidenum">
              <a:rPr lang="en-US"/>
              <a:pPr>
                <a:defRPr/>
              </a:pPr>
              <a:t>‹#›</a:t>
            </a:fld>
            <a:endParaRPr lang="en-US"/>
          </a:p>
        </p:txBody>
      </p:sp>
      <p:sp>
        <p:nvSpPr>
          <p:cNvPr id="14340"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41"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5"/>
          <p:cNvSpPr>
            <a:spLocks noGrp="1" noChangeArrowheads="1"/>
          </p:cNvSpPr>
          <p:nvPr>
            <p:ph type="ftr" sz="quarter" idx="3"/>
          </p:nvPr>
        </p:nvSpPr>
        <p:spPr bwMode="auto">
          <a:xfrm>
            <a:off x="1219200" y="6400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p>
        </p:txBody>
      </p:sp>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27650"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27653"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8D1A6952-2671-47B3-B927-B2514F33BDE4}" type="slidenum">
              <a:rPr lang="en-US"/>
              <a:pPr>
                <a:defRPr/>
              </a:pPr>
              <a:t>‹#›</a:t>
            </a:fld>
            <a:endParaRPr lang="en-US"/>
          </a:p>
        </p:txBody>
      </p:sp>
      <p:sp>
        <p:nvSpPr>
          <p:cNvPr id="10" name="Footer Placeholder 4"/>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39938"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39941"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9942"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06892987-AB30-4D47-A112-676A01EBDB97}" type="slidenum">
              <a:rPr lang="en-US"/>
              <a:pPr>
                <a:defRPr/>
              </a:pPr>
              <a:t>‹#›</a:t>
            </a:fld>
            <a:endParaRPr lang="en-US"/>
          </a:p>
        </p:txBody>
      </p:sp>
      <p:sp>
        <p:nvSpPr>
          <p:cNvPr id="10" name="Footer Placeholder 4"/>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52226"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52229"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2230"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4A5BE98D-CCBA-44D5-86FC-27D28C63DEC9}" type="slidenum">
              <a:rPr lang="en-US"/>
              <a:pPr>
                <a:defRPr/>
              </a:pPr>
              <a:t>‹#›</a:t>
            </a:fld>
            <a:endParaRPr lang="en-US"/>
          </a:p>
        </p:txBody>
      </p:sp>
      <p:sp>
        <p:nvSpPr>
          <p:cNvPr id="10" name="Footer Placeholder 5"/>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64514"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64517"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4518"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BD15BB41-BFA9-4FAD-BA6C-03F2B5130CF3}" type="slidenum">
              <a:rPr lang="en-US"/>
              <a:pPr>
                <a:defRPr/>
              </a:pPr>
              <a:t>‹#›</a:t>
            </a:fld>
            <a:endParaRPr lang="en-US"/>
          </a:p>
        </p:txBody>
      </p:sp>
      <p:sp>
        <p:nvSpPr>
          <p:cNvPr id="10" name="Footer Placeholder 7"/>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76802"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76805"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76806"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2"/>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00DDBE5F-5185-43CB-9F01-22EC4439B371}" type="slidenum">
              <a:rPr lang="en-US"/>
              <a:pPr>
                <a:defRPr/>
              </a:pPr>
              <a:t>‹#›</a:t>
            </a:fld>
            <a:endParaRPr lang="en-US"/>
          </a:p>
        </p:txBody>
      </p:sp>
      <p:sp>
        <p:nvSpPr>
          <p:cNvPr id="10" name="Footer Placeholder 3"/>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89090"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89093"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89094"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FC159D0A-21F5-4843-8C4C-6A152ED382B7}" type="slidenum">
              <a:rPr lang="en-US"/>
              <a:pPr>
                <a:defRPr/>
              </a:pPr>
              <a:t>‹#›</a:t>
            </a:fld>
            <a:endParaRPr lang="en-US"/>
          </a:p>
        </p:txBody>
      </p:sp>
      <p:sp>
        <p:nvSpPr>
          <p:cNvPr id="10" name="Footer Placeholder 2"/>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01378"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101381"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1382"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C9E3FC90-F342-4B98-B71C-79A08E65408F}" type="slidenum">
              <a:rPr lang="en-US"/>
              <a:pPr>
                <a:defRPr/>
              </a:pPr>
              <a:t>‹#›</a:t>
            </a:fld>
            <a:endParaRPr lang="en-US"/>
          </a:p>
        </p:txBody>
      </p:sp>
      <p:sp>
        <p:nvSpPr>
          <p:cNvPr id="10" name="Footer Placeholder 5"/>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4.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5.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5.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35.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7.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47.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147.xml"/></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147.xml"/></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147.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Layout" Target="../slideLayouts/slideLayout147.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147.xml"/></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14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4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47.xml"/></Relationships>
</file>

<file path=ppt/slides/_rels/slide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47.xml"/></Relationships>
</file>

<file path=ppt/slides/_rels/slide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32.xml.rels><?xml version="1.0" encoding="UTF-8" standalone="yes"?>
<Relationships xmlns="http://schemas.openxmlformats.org/package/2006/relationships"><Relationship Id="rId2" Type="http://schemas.openxmlformats.org/officeDocument/2006/relationships/hyperlink" Target="mailto:Caitlin.Coyle@umb.edu" TargetMode="External"/><Relationship Id="rId1" Type="http://schemas.openxmlformats.org/officeDocument/2006/relationships/slideLayout" Target="../slideLayouts/slideLayout1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6061" y="124315"/>
            <a:ext cx="9637663" cy="1820638"/>
          </a:xfrm>
        </p:spPr>
        <p:txBody>
          <a:bodyPr/>
          <a:lstStyle/>
          <a:p>
            <a:r>
              <a:rPr lang="en-US" sz="3800" b="1" dirty="0">
                <a:solidFill>
                  <a:schemeClr val="bg1"/>
                </a:solidFill>
                <a:ea typeface="ＭＳ Ｐゴシック"/>
              </a:rPr>
              <a:t> </a:t>
            </a:r>
            <a:r>
              <a:rPr lang="en-US" sz="3200" b="1" dirty="0">
                <a:solidFill>
                  <a:schemeClr val="bg1"/>
                </a:solidFill>
                <a:latin typeface="Arial"/>
                <a:ea typeface="ＭＳ Ｐゴシック"/>
              </a:rPr>
              <a:t>Envisioning an Age Friendly Stoneham:</a:t>
            </a:r>
            <a:br>
              <a:rPr lang="en-US" sz="3200" b="1" dirty="0">
                <a:solidFill>
                  <a:schemeClr val="bg1"/>
                </a:solidFill>
                <a:latin typeface="Arial"/>
                <a:ea typeface="ＭＳ Ｐゴシック"/>
              </a:rPr>
            </a:br>
            <a:r>
              <a:rPr lang="en-US" sz="3200" b="1" dirty="0">
                <a:solidFill>
                  <a:schemeClr val="bg1"/>
                </a:solidFill>
                <a:latin typeface="Arial"/>
                <a:ea typeface="ＭＳ Ｐゴシック"/>
              </a:rPr>
              <a:t> Needs Assessment</a:t>
            </a:r>
          </a:p>
        </p:txBody>
      </p:sp>
      <p:sp>
        <p:nvSpPr>
          <p:cNvPr id="6" name="Subtitle 5"/>
          <p:cNvSpPr>
            <a:spLocks noGrp="1"/>
          </p:cNvSpPr>
          <p:nvPr>
            <p:ph type="subTitle" idx="1"/>
          </p:nvPr>
        </p:nvSpPr>
        <p:spPr>
          <a:xfrm>
            <a:off x="0" y="4285131"/>
            <a:ext cx="9221602" cy="3083858"/>
          </a:xfrm>
        </p:spPr>
        <p:txBody>
          <a:bodyPr>
            <a:normAutofit fontScale="85000" lnSpcReduction="20000"/>
          </a:bodyPr>
          <a:lstStyle/>
          <a:p>
            <a:r>
              <a:rPr lang="en-US" b="1" dirty="0">
                <a:latin typeface="Arial"/>
                <a:ea typeface="Arial Unicode MS"/>
                <a:cs typeface="Arial Unicode MS"/>
              </a:rPr>
              <a:t>Caitlin Coyle, PhD, and Mary Krebs, MS</a:t>
            </a:r>
          </a:p>
          <a:p>
            <a:endParaRPr lang="en-US" b="1" dirty="0">
              <a:latin typeface="Arial"/>
              <a:ea typeface="Arial Unicode MS"/>
              <a:cs typeface="Arial Unicode MS"/>
            </a:endParaRPr>
          </a:p>
          <a:p>
            <a:pPr>
              <a:lnSpc>
                <a:spcPct val="120000"/>
              </a:lnSpc>
            </a:pPr>
            <a:r>
              <a:rPr lang="en-US" b="1" dirty="0">
                <a:latin typeface="Arial"/>
                <a:ea typeface="Arial Unicode MS"/>
                <a:cs typeface="Arial Unicode MS"/>
              </a:rPr>
              <a:t>Center for Social &amp; Demographic Research on Aging</a:t>
            </a:r>
            <a:endParaRPr lang="en-US" dirty="0">
              <a:latin typeface="Arial"/>
            </a:endParaRPr>
          </a:p>
          <a:p>
            <a:pPr>
              <a:lnSpc>
                <a:spcPct val="120000"/>
              </a:lnSpc>
            </a:pPr>
            <a:r>
              <a:rPr lang="en-US" b="1" dirty="0">
                <a:latin typeface="Arial"/>
                <a:ea typeface="Arial Unicode MS"/>
                <a:cs typeface="Arial Unicode MS"/>
              </a:rPr>
              <a:t>Gerontology Institute &amp; Department</a:t>
            </a:r>
            <a:endParaRPr lang="en-US" dirty="0">
              <a:latin typeface="Arial"/>
            </a:endParaRPr>
          </a:p>
          <a:p>
            <a:pPr>
              <a:lnSpc>
                <a:spcPct val="120000"/>
              </a:lnSpc>
            </a:pPr>
            <a:r>
              <a:rPr lang="en-US" b="1" dirty="0">
                <a:latin typeface="Arial"/>
                <a:ea typeface="Arial Unicode MS"/>
                <a:cs typeface="Arial Unicode MS"/>
              </a:rPr>
              <a:t>John W. McCormack School of Policy &amp; Global Studies</a:t>
            </a:r>
            <a:endParaRPr lang="en-US" dirty="0">
              <a:latin typeface="Arial"/>
            </a:endParaRPr>
          </a:p>
          <a:p>
            <a:pPr>
              <a:lnSpc>
                <a:spcPct val="120000"/>
              </a:lnSpc>
            </a:pPr>
            <a:r>
              <a:rPr lang="en-US" b="1" dirty="0">
                <a:latin typeface="Arial"/>
                <a:ea typeface="Arial Unicode MS"/>
                <a:cs typeface="Arial Unicode MS"/>
              </a:rPr>
              <a:t>University of Massachusetts Boston</a:t>
            </a:r>
          </a:p>
          <a:p>
            <a:pPr>
              <a:lnSpc>
                <a:spcPct val="120000"/>
              </a:lnSpc>
            </a:pPr>
            <a:endParaRPr lang="en-US" b="1" dirty="0">
              <a:latin typeface="Arial"/>
              <a:ea typeface="Arial Unicode MS"/>
              <a:cs typeface="Arial Unicode MS"/>
            </a:endParaRPr>
          </a:p>
          <a:p>
            <a:pPr>
              <a:lnSpc>
                <a:spcPct val="120000"/>
              </a:lnSpc>
            </a:pPr>
            <a:r>
              <a:rPr lang="en-US" i="1" dirty="0">
                <a:latin typeface="Arial"/>
                <a:ea typeface="Arial Unicode MS"/>
                <a:cs typeface="Arial Unicode MS"/>
              </a:rPr>
              <a:t>December 1, 2020</a:t>
            </a:r>
          </a:p>
          <a:p>
            <a:r>
              <a:rPr lang="en-US" sz="2400" b="1" dirty="0">
                <a:ea typeface="Arial Unicode MS"/>
                <a:cs typeface="Arial Unicode MS"/>
              </a:rPr>
              <a:t/>
            </a:r>
            <a:br>
              <a:rPr lang="en-US" sz="2400" b="1" dirty="0">
                <a:ea typeface="Arial Unicode MS"/>
                <a:cs typeface="Arial Unicode MS"/>
              </a:rPr>
            </a:br>
            <a:endParaRPr lang="en-US" sz="2400" dirty="0"/>
          </a:p>
        </p:txBody>
      </p:sp>
      <p:pic>
        <p:nvPicPr>
          <p:cNvPr id="3" name="Picture 2"/>
          <p:cNvPicPr>
            <a:picLocks noChangeAspect="1"/>
          </p:cNvPicPr>
          <p:nvPr/>
        </p:nvPicPr>
        <p:blipFill>
          <a:blip r:embed="rId3"/>
          <a:stretch>
            <a:fillRect/>
          </a:stretch>
        </p:blipFill>
        <p:spPr>
          <a:xfrm>
            <a:off x="3215709" y="1633219"/>
            <a:ext cx="2542252" cy="2542252"/>
          </a:xfrm>
          <a:prstGeom prst="rect">
            <a:avLst/>
          </a:prstGeom>
          <a:solidFill>
            <a:schemeClr val="accent1">
              <a:alpha val="0"/>
            </a:schemeClr>
          </a:solidFill>
        </p:spPr>
      </p:pic>
    </p:spTree>
    <p:extLst>
      <p:ext uri="{BB962C8B-B14F-4D97-AF65-F5344CB8AC3E}">
        <p14:creationId xmlns:p14="http://schemas.microsoft.com/office/powerpoint/2010/main" val="2543291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Arial"/>
                <a:ea typeface="Arial Unicode MS"/>
                <a:cs typeface="Arial Unicode MS"/>
              </a:rPr>
              <a:t>By 2035 nearly 40% of </a:t>
            </a:r>
            <a:br>
              <a:rPr lang="en-US" sz="3200" b="1" dirty="0">
                <a:latin typeface="Arial"/>
                <a:ea typeface="Arial Unicode MS"/>
                <a:cs typeface="Arial Unicode MS"/>
              </a:rPr>
            </a:br>
            <a:r>
              <a:rPr lang="en-US" sz="3200" b="1" dirty="0">
                <a:latin typeface="Arial"/>
                <a:ea typeface="Arial Unicode MS"/>
                <a:cs typeface="Arial Unicode MS"/>
              </a:rPr>
              <a:t>Stoneham residents will be 60+</a:t>
            </a:r>
            <a:endParaRPr lang="en-US" sz="3200" dirty="0">
              <a:latin typeface="Arial"/>
              <a:ea typeface="ＭＳ Ｐゴシック"/>
            </a:endParaRPr>
          </a:p>
        </p:txBody>
      </p:sp>
      <p:sp>
        <p:nvSpPr>
          <p:cNvPr id="4" name="Rectangle 3">
            <a:extLst>
              <a:ext uri="{FF2B5EF4-FFF2-40B4-BE49-F238E27FC236}">
                <a16:creationId xmlns:a16="http://schemas.microsoft.com/office/drawing/2014/main" id="{5F4257F3-9DD9-664F-B323-17908732C319}"/>
              </a:ext>
            </a:extLst>
          </p:cNvPr>
          <p:cNvSpPr/>
          <p:nvPr/>
        </p:nvSpPr>
        <p:spPr>
          <a:xfrm>
            <a:off x="457200" y="5777949"/>
            <a:ext cx="7391399" cy="543162"/>
          </a:xfrm>
          <a:prstGeom prst="rect">
            <a:avLst/>
          </a:prstGeom>
        </p:spPr>
        <p:txBody>
          <a:bodyPr wrap="square" lIns="91440" tIns="45720" rIns="91440" bIns="45720" anchor="t">
            <a:spAutoFit/>
          </a:bodyPr>
          <a:lstStyle/>
          <a:p>
            <a:pPr>
              <a:lnSpc>
                <a:spcPct val="107000"/>
              </a:lnSpc>
            </a:pPr>
            <a:r>
              <a:rPr lang="en-US" sz="1400" i="1" dirty="0">
                <a:latin typeface="Calibri"/>
                <a:ea typeface="Times New Roman" panose="02020603050405020304" pitchFamily="18" charset="0"/>
                <a:cs typeface="Calibri"/>
              </a:rPr>
              <a:t>S</a:t>
            </a:r>
            <a:r>
              <a:rPr lang="en-US" sz="1400" i="1" dirty="0">
                <a:latin typeface="Arial"/>
                <a:ea typeface="Times New Roman" panose="02020603050405020304" pitchFamily="18" charset="0"/>
                <a:cs typeface="Calibri"/>
              </a:rPr>
              <a:t>ource: Population figures for 2010 are from the U.S. Census. P</a:t>
            </a:r>
            <a:r>
              <a:rPr lang="en-US" sz="1400" i="1" dirty="0">
                <a:latin typeface="Arial"/>
                <a:ea typeface="+mn-lt"/>
                <a:cs typeface="+mn-lt"/>
              </a:rPr>
              <a:t>rojections for 2025 and 2035 are from the Donahue Institute, University of Massachusetts. </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Chart 5"/>
          <p:cNvGraphicFramePr/>
          <p:nvPr>
            <p:extLst>
              <p:ext uri="{D42A27DB-BD31-4B8C-83A1-F6EECF244321}">
                <p14:modId xmlns:p14="http://schemas.microsoft.com/office/powerpoint/2010/main" val="2874297421"/>
              </p:ext>
            </p:extLst>
          </p:nvPr>
        </p:nvGraphicFramePr>
        <p:xfrm>
          <a:off x="457200" y="1417638"/>
          <a:ext cx="7391399" cy="4352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9321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A9D29B-CECB-A34F-A948-FA71B6DC23F7}"/>
              </a:ext>
            </a:extLst>
          </p:cNvPr>
          <p:cNvSpPr/>
          <p:nvPr/>
        </p:nvSpPr>
        <p:spPr>
          <a:xfrm>
            <a:off x="1886916" y="5689418"/>
            <a:ext cx="6060830" cy="307777"/>
          </a:xfrm>
          <a:prstGeom prst="rect">
            <a:avLst/>
          </a:prstGeom>
        </p:spPr>
        <p:txBody>
          <a:bodyPr wrap="square" lIns="91440" tIns="45720" rIns="91440" bIns="45720" anchor="t">
            <a:spAutoFit/>
          </a:bodyPr>
          <a:lstStyle/>
          <a:p>
            <a:r>
              <a:rPr lang="en-US" sz="1400" i="1" dirty="0">
                <a:latin typeface="Calibri"/>
                <a:ea typeface="Cambria" panose="02040503050406030204" pitchFamily="18" charset="0"/>
                <a:cs typeface="Calibri"/>
              </a:rPr>
              <a:t>Source: </a:t>
            </a:r>
            <a:r>
              <a:rPr lang="en-US" sz="1400" i="1" dirty="0">
                <a:latin typeface="Calibri"/>
                <a:ea typeface="MS Mincho"/>
                <a:cs typeface="Calibri"/>
              </a:rPr>
              <a:t>U.S. Census Bureau: American Community Survey, 2014–2018</a:t>
            </a:r>
            <a:r>
              <a:rPr lang="en-US" sz="1400" dirty="0"/>
              <a:t> </a:t>
            </a:r>
          </a:p>
        </p:txBody>
      </p:sp>
      <p:sp>
        <p:nvSpPr>
          <p:cNvPr id="7" name="Title 6">
            <a:extLst>
              <a:ext uri="{FF2B5EF4-FFF2-40B4-BE49-F238E27FC236}">
                <a16:creationId xmlns:a16="http://schemas.microsoft.com/office/drawing/2014/main" id="{C43E1675-529F-E54E-A5F7-39B5E1CED517}"/>
              </a:ext>
            </a:extLst>
          </p:cNvPr>
          <p:cNvSpPr>
            <a:spLocks noGrp="1"/>
          </p:cNvSpPr>
          <p:nvPr>
            <p:ph type="title"/>
          </p:nvPr>
        </p:nvSpPr>
        <p:spPr>
          <a:xfrm>
            <a:off x="457200" y="412568"/>
            <a:ext cx="8229600" cy="1143000"/>
          </a:xfrm>
        </p:spPr>
        <p:txBody>
          <a:bodyPr/>
          <a:lstStyle/>
          <a:p>
            <a:r>
              <a:rPr lang="en-US" sz="3200" b="1" dirty="0">
                <a:latin typeface="Arial"/>
                <a:ea typeface="Cambria" panose="02040503050406030204" pitchFamily="18" charset="0"/>
                <a:cs typeface="Calibri"/>
              </a:rPr>
              <a:t>More than 1 out of 4 Stoneham</a:t>
            </a:r>
            <a:r>
              <a:rPr lang="en-US" sz="3200" b="1" dirty="0">
                <a:latin typeface="Arial"/>
                <a:ea typeface="Cambria" panose="02040503050406030204" pitchFamily="18" charset="0"/>
                <a:cs typeface="Calibri" panose="020F0502020204030204" pitchFamily="34" charset="0"/>
              </a:rPr>
              <a:t/>
            </a:r>
            <a:br>
              <a:rPr lang="en-US" sz="3200" b="1" dirty="0">
                <a:latin typeface="Arial"/>
                <a:ea typeface="Cambria" panose="02040503050406030204" pitchFamily="18" charset="0"/>
                <a:cs typeface="Calibri" panose="020F0502020204030204" pitchFamily="34" charset="0"/>
              </a:rPr>
            </a:br>
            <a:r>
              <a:rPr lang="en-US" sz="3200" b="1" dirty="0">
                <a:latin typeface="Arial"/>
                <a:ea typeface="Cambria" panose="02040503050406030204" pitchFamily="18" charset="0"/>
                <a:cs typeface="Calibri"/>
              </a:rPr>
              <a:t> residents age 65+ live alone</a:t>
            </a:r>
            <a:r>
              <a:rPr lang="en-US" dirty="0">
                <a:ea typeface="Calibri" panose="020F0502020204030204" pitchFamily="34" charset="0"/>
                <a:cs typeface="Times New Roman" panose="02020603050405020304" pitchFamily="18" charset="0"/>
              </a:rPr>
              <a:t/>
            </a:r>
            <a:br>
              <a:rPr lang="en-US" dirty="0">
                <a:ea typeface="Calibri" panose="020F0502020204030204" pitchFamily="34" charset="0"/>
                <a:cs typeface="Times New Roman" panose="02020603050405020304" pitchFamily="18" charset="0"/>
              </a:rPr>
            </a:br>
            <a:endParaRPr lang="en-US" dirty="0"/>
          </a:p>
        </p:txBody>
      </p:sp>
      <p:graphicFrame>
        <p:nvGraphicFramePr>
          <p:cNvPr id="5" name="Chart 4"/>
          <p:cNvGraphicFramePr/>
          <p:nvPr>
            <p:extLst>
              <p:ext uri="{D42A27DB-BD31-4B8C-83A1-F6EECF244321}">
                <p14:modId xmlns:p14="http://schemas.microsoft.com/office/powerpoint/2010/main" val="3601329116"/>
              </p:ext>
            </p:extLst>
          </p:nvPr>
        </p:nvGraphicFramePr>
        <p:xfrm>
          <a:off x="1943100" y="1555568"/>
          <a:ext cx="5257800" cy="4133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746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FE18D-CB9B-4523-8CFE-D102A6E799AA}"/>
              </a:ext>
            </a:extLst>
          </p:cNvPr>
          <p:cNvSpPr>
            <a:spLocks noGrp="1"/>
          </p:cNvSpPr>
          <p:nvPr>
            <p:ph type="title"/>
          </p:nvPr>
        </p:nvSpPr>
        <p:spPr/>
        <p:txBody>
          <a:bodyPr/>
          <a:lstStyle/>
          <a:p>
            <a:r>
              <a:rPr lang="en-US" sz="3200" b="1" dirty="0">
                <a:latin typeface="Arial"/>
                <a:ea typeface="Arial Unicode MS"/>
                <a:cs typeface="Arial Unicode MS"/>
              </a:rPr>
              <a:t>73% of Stoneham householders </a:t>
            </a:r>
            <a:br>
              <a:rPr lang="en-US" sz="3200" b="1" dirty="0">
                <a:latin typeface="Arial"/>
                <a:ea typeface="Arial Unicode MS"/>
                <a:cs typeface="Arial Unicode MS"/>
              </a:rPr>
            </a:br>
            <a:r>
              <a:rPr lang="en-US" sz="3200" b="1" dirty="0">
                <a:latin typeface="Arial"/>
                <a:ea typeface="Arial Unicode MS"/>
                <a:cs typeface="Arial Unicode MS"/>
              </a:rPr>
              <a:t>age 60+ own their home </a:t>
            </a:r>
            <a:endParaRPr lang="en-US" sz="3200" dirty="0">
              <a:latin typeface="Arial"/>
            </a:endParaRPr>
          </a:p>
        </p:txBody>
      </p:sp>
      <p:sp>
        <p:nvSpPr>
          <p:cNvPr id="6" name="Rectangle 5">
            <a:extLst>
              <a:ext uri="{FF2B5EF4-FFF2-40B4-BE49-F238E27FC236}">
                <a16:creationId xmlns:a16="http://schemas.microsoft.com/office/drawing/2014/main" id="{08755D6C-BF75-4381-B477-2A5628061068}"/>
              </a:ext>
            </a:extLst>
          </p:cNvPr>
          <p:cNvSpPr/>
          <p:nvPr/>
        </p:nvSpPr>
        <p:spPr>
          <a:xfrm>
            <a:off x="1884359" y="5697790"/>
            <a:ext cx="6125613" cy="307777"/>
          </a:xfrm>
          <a:prstGeom prst="rect">
            <a:avLst/>
          </a:prstGeom>
        </p:spPr>
        <p:txBody>
          <a:bodyPr wrap="square" lIns="91440" tIns="45720" rIns="91440" bIns="45720" anchor="t">
            <a:spAutoFit/>
          </a:bodyPr>
          <a:lstStyle/>
          <a:p>
            <a:r>
              <a:rPr lang="en-US" sz="1400" i="1">
                <a:latin typeface="Calibri"/>
                <a:ea typeface="Cambria" panose="02040503050406030204" pitchFamily="18" charset="0"/>
                <a:cs typeface="Calibri"/>
              </a:rPr>
              <a:t>Source: U.S. Census Bureau: American Community Survey, 2014–2018</a:t>
            </a:r>
            <a:r>
              <a:rPr lang="en-US" sz="1400"/>
              <a:t> </a:t>
            </a:r>
          </a:p>
        </p:txBody>
      </p:sp>
      <p:graphicFrame>
        <p:nvGraphicFramePr>
          <p:cNvPr id="5" name="Chart 4"/>
          <p:cNvGraphicFramePr/>
          <p:nvPr>
            <p:extLst>
              <p:ext uri="{D42A27DB-BD31-4B8C-83A1-F6EECF244321}">
                <p14:modId xmlns:p14="http://schemas.microsoft.com/office/powerpoint/2010/main" val="309528854"/>
              </p:ext>
            </p:extLst>
          </p:nvPr>
        </p:nvGraphicFramePr>
        <p:xfrm>
          <a:off x="1439571" y="1305052"/>
          <a:ext cx="5995035" cy="4505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3219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016C61-FCF9-1243-892C-F4A0B79790D9}"/>
              </a:ext>
            </a:extLst>
          </p:cNvPr>
          <p:cNvSpPr/>
          <p:nvPr/>
        </p:nvSpPr>
        <p:spPr>
          <a:xfrm>
            <a:off x="1693312" y="5891691"/>
            <a:ext cx="6189784" cy="307777"/>
          </a:xfrm>
          <a:prstGeom prst="rect">
            <a:avLst/>
          </a:prstGeom>
        </p:spPr>
        <p:txBody>
          <a:bodyPr wrap="square" lIns="91440" tIns="45720" rIns="91440" bIns="45720" anchor="t">
            <a:spAutoFit/>
          </a:bodyPr>
          <a:lstStyle/>
          <a:p>
            <a:r>
              <a:rPr lang="en-US" sz="1400" i="1" dirty="0">
                <a:latin typeface="Calibri"/>
                <a:ea typeface="Cambria" panose="02040503050406030204" pitchFamily="18" charset="0"/>
                <a:cs typeface="Calibri"/>
              </a:rPr>
              <a:t>Source: U.S. Census Bureau: American Community Survey, 2014–2018</a:t>
            </a:r>
            <a:r>
              <a:rPr lang="en-US" sz="1400" dirty="0"/>
              <a:t> </a:t>
            </a:r>
          </a:p>
        </p:txBody>
      </p:sp>
      <p:sp>
        <p:nvSpPr>
          <p:cNvPr id="8" name="Title 1">
            <a:extLst>
              <a:ext uri="{FF2B5EF4-FFF2-40B4-BE49-F238E27FC236}">
                <a16:creationId xmlns:a16="http://schemas.microsoft.com/office/drawing/2014/main" id="{796F2A05-CC57-7C42-8CE5-F3A7FE2607CE}"/>
              </a:ext>
            </a:extLst>
          </p:cNvPr>
          <p:cNvSpPr>
            <a:spLocks noGrp="1" noChangeArrowheads="1"/>
          </p:cNvSpPr>
          <p:nvPr>
            <p:ph type="title"/>
          </p:nvPr>
        </p:nvSpPr>
        <p:spPr>
          <a:xfrm>
            <a:off x="457200" y="1061048"/>
            <a:ext cx="8229600" cy="1143000"/>
          </a:xfrm>
        </p:spPr>
        <p:txBody>
          <a:bodyPr/>
          <a:lstStyle/>
          <a:p>
            <a:r>
              <a:rPr lang="en-US" altLang="en-US" sz="3200" b="1" dirty="0">
                <a:latin typeface="Arial"/>
                <a:ea typeface="Cambria" panose="02040503050406030204" pitchFamily="18" charset="0"/>
                <a:cs typeface="Arial"/>
              </a:rPr>
              <a:t>Percentage of Stoneham residents age 65+ reporting at least one disability</a:t>
            </a:r>
            <a:r>
              <a:rPr lang="en-US" altLang="en-US" sz="2000" dirty="0">
                <a:latin typeface="Arial"/>
                <a:ea typeface="Calibri" panose="020F0502020204030204" pitchFamily="34" charset="0"/>
                <a:cs typeface="Times New Roman" panose="02020603050405020304" pitchFamily="18" charset="0"/>
              </a:rPr>
              <a:t/>
            </a:r>
            <a:br>
              <a:rPr lang="en-US" altLang="en-US" sz="2000" dirty="0">
                <a:latin typeface="Arial"/>
                <a:ea typeface="Calibri" panose="020F0502020204030204" pitchFamily="34" charset="0"/>
                <a:cs typeface="Times New Roman" panose="02020603050405020304" pitchFamily="18" charset="0"/>
              </a:rPr>
            </a:br>
            <a:r>
              <a:rPr lang="en-US" altLang="en-US" dirty="0"/>
              <a:t/>
            </a:r>
            <a:br>
              <a:rPr lang="en-US" altLang="en-US" dirty="0"/>
            </a:br>
            <a:endParaRPr lang="en-US" altLang="en-US" dirty="0"/>
          </a:p>
        </p:txBody>
      </p:sp>
      <p:graphicFrame>
        <p:nvGraphicFramePr>
          <p:cNvPr id="6" name="Chart 5"/>
          <p:cNvGraphicFramePr/>
          <p:nvPr>
            <p:extLst>
              <p:ext uri="{D42A27DB-BD31-4B8C-83A1-F6EECF244321}">
                <p14:modId xmlns:p14="http://schemas.microsoft.com/office/powerpoint/2010/main" val="1508388334"/>
              </p:ext>
            </p:extLst>
          </p:nvPr>
        </p:nvGraphicFramePr>
        <p:xfrm>
          <a:off x="1693312" y="1896271"/>
          <a:ext cx="5133340" cy="39954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514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56526"/>
            <a:ext cx="8547652" cy="1441173"/>
          </a:xfrm>
        </p:spPr>
        <p:txBody>
          <a:bodyPr/>
          <a:lstStyle/>
          <a:p>
            <a:r>
              <a:rPr lang="en-US" altLang="en-US" sz="3200" b="1" dirty="0">
                <a:latin typeface="Arial"/>
                <a:ea typeface="ＭＳ Ｐゴシック"/>
              </a:rPr>
              <a:t>Median household income in Stoneham by age of householder</a:t>
            </a:r>
            <a:endParaRPr lang="en-US" sz="3200" b="1" dirty="0">
              <a:latin typeface="Arial"/>
              <a:ea typeface="ＭＳ Ｐゴシック"/>
            </a:endParaRPr>
          </a:p>
        </p:txBody>
      </p:sp>
      <p:sp>
        <p:nvSpPr>
          <p:cNvPr id="3" name="Rectangle 2">
            <a:extLst>
              <a:ext uri="{FF2B5EF4-FFF2-40B4-BE49-F238E27FC236}">
                <a16:creationId xmlns:a16="http://schemas.microsoft.com/office/drawing/2014/main" id="{FB49BF48-6654-4986-B84C-8B39DD3A6C0F}"/>
              </a:ext>
            </a:extLst>
          </p:cNvPr>
          <p:cNvSpPr/>
          <p:nvPr/>
        </p:nvSpPr>
        <p:spPr>
          <a:xfrm>
            <a:off x="1956376" y="6039255"/>
            <a:ext cx="6189784" cy="307777"/>
          </a:xfrm>
          <a:prstGeom prst="rect">
            <a:avLst/>
          </a:prstGeom>
        </p:spPr>
        <p:txBody>
          <a:bodyPr wrap="square" lIns="91440" tIns="45720" rIns="91440" bIns="45720" anchor="t">
            <a:spAutoFit/>
          </a:bodyPr>
          <a:lstStyle/>
          <a:p>
            <a:r>
              <a:rPr lang="en-US" sz="1400" i="1">
                <a:latin typeface="Calibri"/>
                <a:ea typeface="Cambria" panose="02040503050406030204" pitchFamily="18" charset="0"/>
                <a:cs typeface="Calibri"/>
              </a:rPr>
              <a:t>Source: U.S. Census Bureau: American Community Survey, 2014–2018</a:t>
            </a:r>
            <a:r>
              <a:rPr lang="en-US" sz="1400"/>
              <a:t> </a:t>
            </a:r>
          </a:p>
        </p:txBody>
      </p:sp>
      <p:graphicFrame>
        <p:nvGraphicFramePr>
          <p:cNvPr id="7" name="Chart 6"/>
          <p:cNvGraphicFramePr/>
          <p:nvPr>
            <p:extLst>
              <p:ext uri="{D42A27DB-BD31-4B8C-83A1-F6EECF244321}">
                <p14:modId xmlns:p14="http://schemas.microsoft.com/office/powerpoint/2010/main" val="1325794857"/>
              </p:ext>
            </p:extLst>
          </p:nvPr>
        </p:nvGraphicFramePr>
        <p:xfrm>
          <a:off x="1213266" y="1340255"/>
          <a:ext cx="6057900" cy="469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282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82" y="1558885"/>
            <a:ext cx="7507287" cy="1362075"/>
          </a:xfrm>
        </p:spPr>
        <p:txBody>
          <a:bodyPr/>
          <a:lstStyle/>
          <a:p>
            <a:pPr>
              <a:defRPr/>
            </a:pPr>
            <a:r>
              <a:rPr lang="en-US" dirty="0">
                <a:latin typeface="Arial"/>
                <a:ea typeface="ＭＳ Ｐゴシック"/>
                <a:cs typeface="Arial"/>
              </a:rPr>
              <a:t>How “Age friendly” is Stoneham?</a:t>
            </a:r>
          </a:p>
        </p:txBody>
      </p:sp>
    </p:spTree>
    <p:extLst>
      <p:ext uri="{BB962C8B-B14F-4D97-AF65-F5344CB8AC3E}">
        <p14:creationId xmlns:p14="http://schemas.microsoft.com/office/powerpoint/2010/main" val="3273519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7D4660-CEF0-4256-A448-37337132A2B4}"/>
              </a:ext>
            </a:extLst>
          </p:cNvPr>
          <p:cNvSpPr txBox="1">
            <a:spLocks/>
          </p:cNvSpPr>
          <p:nvPr/>
        </p:nvSpPr>
        <p:spPr>
          <a:xfrm>
            <a:off x="1207177" y="465177"/>
            <a:ext cx="8229600"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r>
              <a:rPr lang="en-US" altLang="en-US" sz="3200" b="1">
                <a:latin typeface="Arial"/>
                <a:ea typeface="ＭＳ Ｐゴシック"/>
              </a:rPr>
              <a:t>Housing-related Needs in Stoneham</a:t>
            </a:r>
            <a:endParaRPr lang="en-US" altLang="en-US" sz="3200" b="1">
              <a:latin typeface="Arial"/>
            </a:endParaRPr>
          </a:p>
        </p:txBody>
      </p:sp>
      <p:sp>
        <p:nvSpPr>
          <p:cNvPr id="2" name="TextBox 1">
            <a:extLst>
              <a:ext uri="{FF2B5EF4-FFF2-40B4-BE49-F238E27FC236}">
                <a16:creationId xmlns:a16="http://schemas.microsoft.com/office/drawing/2014/main" id="{42426EBE-F5EC-4204-AADC-33B31E10A779}"/>
              </a:ext>
            </a:extLst>
          </p:cNvPr>
          <p:cNvSpPr txBox="1"/>
          <p:nvPr/>
        </p:nvSpPr>
        <p:spPr>
          <a:xfrm>
            <a:off x="487978" y="1532220"/>
            <a:ext cx="793582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dirty="0">
              <a:latin typeface="Arial" panose="020B0604020202020204" pitchFamily="34" charset="0"/>
              <a:ea typeface="+mn-lt"/>
              <a:cs typeface="Arial" panose="020B0604020202020204" pitchFamily="34" charset="0"/>
            </a:endParaRPr>
          </a:p>
          <a:p>
            <a:pPr marL="285750" indent="-285750" algn="just">
              <a:buFont typeface="Arial" panose="020B0604020202020204" pitchFamily="34" charset="0"/>
              <a:buChar char="•"/>
            </a:pPr>
            <a:r>
              <a:rPr lang="en-US" dirty="0">
                <a:solidFill>
                  <a:srgbClr val="005A8B"/>
                </a:solidFill>
                <a:latin typeface="Arial" panose="020B0604020202020204" pitchFamily="34" charset="0"/>
                <a:ea typeface="+mn-lt"/>
                <a:cs typeface="Arial" panose="020B0604020202020204" pitchFamily="34" charset="0"/>
              </a:rPr>
              <a:t>Housing stock limited with respect to </a:t>
            </a:r>
            <a:r>
              <a:rPr lang="en-US" b="1" dirty="0">
                <a:solidFill>
                  <a:srgbClr val="005A8B"/>
                </a:solidFill>
                <a:latin typeface="Arial" panose="020B0604020202020204" pitchFamily="34" charset="0"/>
                <a:ea typeface="+mn-lt"/>
                <a:cs typeface="Arial" panose="020B0604020202020204" pitchFamily="34" charset="0"/>
              </a:rPr>
              <a:t>affordable</a:t>
            </a:r>
            <a:r>
              <a:rPr lang="en-US" dirty="0">
                <a:solidFill>
                  <a:srgbClr val="005A8B"/>
                </a:solidFill>
                <a:latin typeface="Arial" panose="020B0604020202020204" pitchFamily="34" charset="0"/>
                <a:ea typeface="+mn-lt"/>
                <a:cs typeface="Arial" panose="020B0604020202020204" pitchFamily="34" charset="0"/>
              </a:rPr>
              <a:t> and suitable </a:t>
            </a:r>
            <a:r>
              <a:rPr lang="en-US" b="1" dirty="0">
                <a:solidFill>
                  <a:srgbClr val="005A8B"/>
                </a:solidFill>
                <a:latin typeface="Arial" panose="020B0604020202020204" pitchFamily="34" charset="0"/>
                <a:ea typeface="+mn-lt"/>
                <a:cs typeface="Arial" panose="020B0604020202020204" pitchFamily="34" charset="0"/>
              </a:rPr>
              <a:t>downsizing options for middle-income residents</a:t>
            </a:r>
          </a:p>
          <a:p>
            <a:pPr algn="just"/>
            <a:endParaRPr lang="en-US" u="sng"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Sans-Serif"/>
              <a:buChar char="•"/>
            </a:pPr>
            <a:r>
              <a:rPr lang="en-US" dirty="0">
                <a:solidFill>
                  <a:srgbClr val="005A8B"/>
                </a:solidFill>
                <a:latin typeface="Arial" panose="020B0604020202020204" pitchFamily="34" charset="0"/>
                <a:ea typeface="+mn-lt"/>
                <a:cs typeface="Arial" panose="020B0604020202020204" pitchFamily="34" charset="0"/>
              </a:rPr>
              <a:t>Among residents age 65+, 36% with a mortgage are considered </a:t>
            </a:r>
            <a:r>
              <a:rPr lang="en-US" b="1" dirty="0">
                <a:solidFill>
                  <a:srgbClr val="005A8B"/>
                </a:solidFill>
                <a:latin typeface="Arial" panose="020B0604020202020204" pitchFamily="34" charset="0"/>
                <a:ea typeface="+mn-lt"/>
                <a:cs typeface="Arial" panose="020B0604020202020204" pitchFamily="34" charset="0"/>
              </a:rPr>
              <a:t>“cost burdened” by their housing</a:t>
            </a:r>
            <a:r>
              <a:rPr lang="en-US" dirty="0">
                <a:solidFill>
                  <a:srgbClr val="005A8B"/>
                </a:solidFill>
                <a:latin typeface="Arial" panose="020B0604020202020204" pitchFamily="34" charset="0"/>
                <a:ea typeface="+mn-lt"/>
                <a:cs typeface="Arial" panose="020B0604020202020204" pitchFamily="34" charset="0"/>
              </a:rPr>
              <a:t> and among those without a mortgage, 50% are “cost burdened”. </a:t>
            </a:r>
            <a:endParaRPr lang="en-US" dirty="0" smtClean="0">
              <a:solidFill>
                <a:srgbClr val="005A8B"/>
              </a:solidFill>
              <a:latin typeface="Arial" panose="020B0604020202020204" pitchFamily="34" charset="0"/>
              <a:ea typeface="+mn-lt"/>
              <a:cs typeface="Arial" panose="020B0604020202020204" pitchFamily="34" charset="0"/>
            </a:endParaRPr>
          </a:p>
          <a:p>
            <a:pPr marL="285750" indent="-285750" algn="just">
              <a:buFont typeface="Arial,Sans-Serif"/>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Sans-Serif"/>
              <a:buChar char="•"/>
            </a:pPr>
            <a:r>
              <a:rPr lang="en-US" dirty="0">
                <a:solidFill>
                  <a:srgbClr val="005A8B"/>
                </a:solidFill>
                <a:latin typeface="Arial" panose="020B0604020202020204" pitchFamily="34" charset="0"/>
                <a:ea typeface="+mn-lt"/>
                <a:cs typeface="Arial" panose="020B0604020202020204" pitchFamily="34" charset="0"/>
              </a:rPr>
              <a:t>73% of householder 65+ own their homes and many live alone prompting a need for </a:t>
            </a:r>
            <a:r>
              <a:rPr lang="en-US" b="1" dirty="0">
                <a:solidFill>
                  <a:srgbClr val="005A8B"/>
                </a:solidFill>
                <a:latin typeface="Arial" panose="020B0604020202020204" pitchFamily="34" charset="0"/>
                <a:ea typeface="+mn-lt"/>
                <a:cs typeface="Arial" panose="020B0604020202020204" pitchFamily="34" charset="0"/>
              </a:rPr>
              <a:t>additional community-based programs and services (home maintenance, home repair/modification)</a:t>
            </a:r>
            <a:endParaRPr lang="en-US" b="1" dirty="0">
              <a:latin typeface="Arial" panose="020B0604020202020204" pitchFamily="34" charset="0"/>
              <a:ea typeface="+mn-lt"/>
              <a:cs typeface="Arial" panose="020B0604020202020204" pitchFamily="34" charset="0"/>
            </a:endParaRPr>
          </a:p>
          <a:p>
            <a:pPr marL="285750" indent="-285750" algn="just">
              <a:buFont typeface="Arial,Sans-Serif"/>
              <a:buChar char="•"/>
            </a:pPr>
            <a:endParaRPr lang="en-US" u="sng"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Sans-Serif"/>
              <a:buChar char="•"/>
            </a:pPr>
            <a:r>
              <a:rPr lang="en-US" dirty="0">
                <a:solidFill>
                  <a:srgbClr val="005A8B"/>
                </a:solidFill>
                <a:latin typeface="Arial" panose="020B0604020202020204" pitchFamily="34" charset="0"/>
                <a:ea typeface="+mn-lt"/>
                <a:cs typeface="Arial" panose="020B0604020202020204" pitchFamily="34" charset="0"/>
              </a:rPr>
              <a:t>Existing senior housing is in need of </a:t>
            </a:r>
            <a:r>
              <a:rPr lang="en-US" b="1" dirty="0">
                <a:solidFill>
                  <a:srgbClr val="005A8B"/>
                </a:solidFill>
                <a:latin typeface="Arial" panose="020B0604020202020204" pitchFamily="34" charset="0"/>
                <a:ea typeface="+mn-lt"/>
                <a:cs typeface="Arial" panose="020B0604020202020204" pitchFamily="34" charset="0"/>
              </a:rPr>
              <a:t>updates and repairs</a:t>
            </a:r>
            <a:endParaRPr lang="en-US" b="1" dirty="0">
              <a:solidFill>
                <a:srgbClr val="005A8B"/>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42412" y="382398"/>
            <a:ext cx="929531" cy="929531"/>
          </a:xfrm>
          <a:prstGeom prst="rect">
            <a:avLst/>
          </a:prstGeom>
        </p:spPr>
      </p:pic>
    </p:spTree>
    <p:extLst>
      <p:ext uri="{BB962C8B-B14F-4D97-AF65-F5344CB8AC3E}">
        <p14:creationId xmlns:p14="http://schemas.microsoft.com/office/powerpoint/2010/main" val="54748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7D4660-CEF0-4256-A448-37337132A2B4}"/>
              </a:ext>
            </a:extLst>
          </p:cNvPr>
          <p:cNvSpPr txBox="1">
            <a:spLocks/>
          </p:cNvSpPr>
          <p:nvPr/>
        </p:nvSpPr>
        <p:spPr>
          <a:xfrm>
            <a:off x="1057889" y="336197"/>
            <a:ext cx="8229600"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r>
              <a:rPr lang="en-US" altLang="en-US" sz="3200" b="1" dirty="0">
                <a:latin typeface="Arial"/>
                <a:ea typeface="ＭＳ Ｐゴシック"/>
              </a:rPr>
              <a:t>Recommended Age Friendly Action</a:t>
            </a:r>
            <a:endParaRPr lang="en-US" altLang="en-US" sz="3200" b="1" dirty="0">
              <a:latin typeface="Arial"/>
            </a:endParaRPr>
          </a:p>
        </p:txBody>
      </p:sp>
      <p:sp>
        <p:nvSpPr>
          <p:cNvPr id="4" name="Title 1">
            <a:extLst>
              <a:ext uri="{FF2B5EF4-FFF2-40B4-BE49-F238E27FC236}">
                <a16:creationId xmlns:a16="http://schemas.microsoft.com/office/drawing/2014/main" id="{68B95611-4A43-4EFA-B992-26204C5EE81A}"/>
              </a:ext>
            </a:extLst>
          </p:cNvPr>
          <p:cNvSpPr txBox="1">
            <a:spLocks/>
          </p:cNvSpPr>
          <p:nvPr/>
        </p:nvSpPr>
        <p:spPr>
          <a:xfrm>
            <a:off x="740224" y="1890093"/>
            <a:ext cx="8229600"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endParaRPr lang="en-US" altLang="en-US" sz="2400" b="1" dirty="0">
              <a:latin typeface="Arial"/>
            </a:endParaRPr>
          </a:p>
        </p:txBody>
      </p:sp>
      <p:sp>
        <p:nvSpPr>
          <p:cNvPr id="5" name="TextBox 4">
            <a:extLst>
              <a:ext uri="{FF2B5EF4-FFF2-40B4-BE49-F238E27FC236}">
                <a16:creationId xmlns:a16="http://schemas.microsoft.com/office/drawing/2014/main" id="{85F2928B-0C11-4A53-A78E-9569D3F6FACE}"/>
              </a:ext>
            </a:extLst>
          </p:cNvPr>
          <p:cNvSpPr txBox="1"/>
          <p:nvPr/>
        </p:nvSpPr>
        <p:spPr>
          <a:xfrm>
            <a:off x="261258" y="1329103"/>
            <a:ext cx="811529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Convene residents for an interactive housing forum </a:t>
            </a:r>
            <a:r>
              <a:rPr lang="en-US" dirty="0">
                <a:solidFill>
                  <a:srgbClr val="005A8B"/>
                </a:solidFill>
                <a:latin typeface="Arial" panose="020B0604020202020204" pitchFamily="34" charset="0"/>
                <a:ea typeface="+mn-lt"/>
                <a:cs typeface="Arial" panose="020B0604020202020204" pitchFamily="34" charset="0"/>
              </a:rPr>
              <a:t>with planning experts to discuss housing needs and preferences; explore planning solutions; and educate residents about aging in place </a:t>
            </a:r>
            <a:r>
              <a:rPr lang="en-US" dirty="0" smtClean="0">
                <a:solidFill>
                  <a:srgbClr val="005A8B"/>
                </a:solidFill>
                <a:latin typeface="Arial" panose="020B0604020202020204" pitchFamily="34" charset="0"/>
                <a:ea typeface="+mn-lt"/>
                <a:cs typeface="Arial" panose="020B0604020202020204" pitchFamily="34" charset="0"/>
              </a:rPr>
              <a:t>resources</a:t>
            </a:r>
          </a:p>
          <a:p>
            <a:pPr algn="just"/>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Consider a monthly billing option </a:t>
            </a:r>
            <a:r>
              <a:rPr lang="en-US" dirty="0">
                <a:solidFill>
                  <a:srgbClr val="005A8B"/>
                </a:solidFill>
                <a:latin typeface="Arial" panose="020B0604020202020204" pitchFamily="34" charset="0"/>
                <a:ea typeface="+mn-lt"/>
                <a:cs typeface="Arial" panose="020B0604020202020204" pitchFamily="34" charset="0"/>
              </a:rPr>
              <a:t>for water, sewer, trash fees to align with seniors’ budget cycles</a:t>
            </a:r>
            <a:r>
              <a:rPr lang="en-US" dirty="0" smtClean="0">
                <a:solidFill>
                  <a:srgbClr val="005A8B"/>
                </a:solidFill>
                <a:latin typeface="Arial" panose="020B0604020202020204" pitchFamily="34" charset="0"/>
                <a:ea typeface="+mn-lt"/>
                <a:cs typeface="Arial" panose="020B0604020202020204" pitchFamily="34" charset="0"/>
              </a:rPr>
              <a:t>.</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Revisit strategies highlighted in the Housing Production Plan </a:t>
            </a:r>
            <a:r>
              <a:rPr lang="en-US" dirty="0">
                <a:solidFill>
                  <a:srgbClr val="005A8B"/>
                </a:solidFill>
                <a:latin typeface="Arial" panose="020B0604020202020204" pitchFamily="34" charset="0"/>
                <a:ea typeface="+mn-lt"/>
                <a:cs typeface="Arial" panose="020B0604020202020204" pitchFamily="34" charset="0"/>
              </a:rPr>
              <a:t>including rehabilitation and expansion of housing authority properties</a:t>
            </a:r>
            <a:r>
              <a:rPr lang="en-US" dirty="0" smtClean="0">
                <a:solidFill>
                  <a:srgbClr val="005A8B"/>
                </a:solidFill>
                <a:latin typeface="Arial" panose="020B0604020202020204" pitchFamily="34" charset="0"/>
                <a:ea typeface="+mn-lt"/>
                <a:cs typeface="Arial" panose="020B0604020202020204" pitchFamily="34" charset="0"/>
              </a:rPr>
              <a:t>.</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Engage with local nonprofit organizations, faith communities, and fraternal organizations to generate a small fund for home repair or modification matching grants.</a:t>
            </a:r>
          </a:p>
          <a:p>
            <a:pPr marL="742950" lvl="1"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smtClean="0">
                <a:solidFill>
                  <a:srgbClr val="005A8B"/>
                </a:solidFill>
                <a:latin typeface="Arial" panose="020B0604020202020204" pitchFamily="34" charset="0"/>
                <a:ea typeface="+mn-lt"/>
                <a:cs typeface="Arial" panose="020B0604020202020204" pitchFamily="34" charset="0"/>
              </a:rPr>
              <a:t>Organize </a:t>
            </a:r>
            <a:r>
              <a:rPr lang="en-US" b="1" dirty="0">
                <a:solidFill>
                  <a:srgbClr val="005A8B"/>
                </a:solidFill>
                <a:latin typeface="Arial" panose="020B0604020202020204" pitchFamily="34" charset="0"/>
                <a:ea typeface="+mn-lt"/>
                <a:cs typeface="Arial" panose="020B0604020202020204" pitchFamily="34" charset="0"/>
              </a:rPr>
              <a:t>a collaborative rummage sale/event </a:t>
            </a:r>
            <a:r>
              <a:rPr lang="en-US" dirty="0">
                <a:solidFill>
                  <a:srgbClr val="005A8B"/>
                </a:solidFill>
                <a:latin typeface="Arial" panose="020B0604020202020204" pitchFamily="34" charset="0"/>
                <a:ea typeface="+mn-lt"/>
                <a:cs typeface="Arial" panose="020B0604020202020204" pitchFamily="34" charset="0"/>
              </a:rPr>
              <a:t>to support older residents </a:t>
            </a:r>
          </a:p>
          <a:p>
            <a:pPr marL="292100" algn="just"/>
            <a:r>
              <a:rPr lang="en-US" dirty="0">
                <a:solidFill>
                  <a:srgbClr val="005A8B"/>
                </a:solidFill>
                <a:latin typeface="Arial" panose="020B0604020202020204" pitchFamily="34" charset="0"/>
                <a:ea typeface="+mn-lt"/>
                <a:cs typeface="Arial" panose="020B0604020202020204" pitchFamily="34" charset="0"/>
              </a:rPr>
              <a:t>in managing clutter proactively</a:t>
            </a:r>
            <a:endParaRPr lang="en-US" dirty="0">
              <a:latin typeface="Arial" panose="020B0604020202020204" pitchFamily="34" charset="0"/>
              <a:cs typeface="Arial" panose="020B0604020202020204" pitchFamily="34" charset="0"/>
            </a:endParaRPr>
          </a:p>
          <a:p>
            <a:pPr marL="285750" indent="-285750" algn="just">
              <a:buFont typeface="Arial"/>
              <a:buChar char="•"/>
            </a:pP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507383" y="290349"/>
            <a:ext cx="803665" cy="803665"/>
          </a:xfrm>
          <a:prstGeom prst="rect">
            <a:avLst/>
          </a:prstGeom>
        </p:spPr>
      </p:pic>
    </p:spTree>
    <p:extLst>
      <p:ext uri="{BB962C8B-B14F-4D97-AF65-F5344CB8AC3E}">
        <p14:creationId xmlns:p14="http://schemas.microsoft.com/office/powerpoint/2010/main" val="16903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7D4660-CEF0-4256-A448-37337132A2B4}"/>
              </a:ext>
            </a:extLst>
          </p:cNvPr>
          <p:cNvSpPr txBox="1">
            <a:spLocks/>
          </p:cNvSpPr>
          <p:nvPr/>
        </p:nvSpPr>
        <p:spPr>
          <a:xfrm>
            <a:off x="914400" y="375209"/>
            <a:ext cx="8229600" cy="789444"/>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r>
              <a:rPr lang="en-US" altLang="en-US" sz="3200" b="1" dirty="0">
                <a:latin typeface="Arial"/>
                <a:ea typeface="ＭＳ Ｐゴシック"/>
              </a:rPr>
              <a:t>Transportation Needs in Stoneham</a:t>
            </a:r>
            <a:endParaRPr lang="en-US" altLang="en-US" sz="3200" b="1" dirty="0">
              <a:latin typeface="Arial"/>
            </a:endParaRPr>
          </a:p>
        </p:txBody>
      </p:sp>
      <p:sp>
        <p:nvSpPr>
          <p:cNvPr id="2" name="TextBox 1">
            <a:extLst>
              <a:ext uri="{FF2B5EF4-FFF2-40B4-BE49-F238E27FC236}">
                <a16:creationId xmlns:a16="http://schemas.microsoft.com/office/drawing/2014/main" id="{42426EBE-F5EC-4204-AADC-33B31E10A779}"/>
              </a:ext>
            </a:extLst>
          </p:cNvPr>
          <p:cNvSpPr txBox="1"/>
          <p:nvPr/>
        </p:nvSpPr>
        <p:spPr>
          <a:xfrm>
            <a:off x="385276" y="1385820"/>
            <a:ext cx="8068355" cy="480131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gn="just">
              <a:buFont typeface="Arial" panose="020B0604020202020204" pitchFamily="34" charset="0"/>
              <a:buChar char="•"/>
            </a:pPr>
            <a:r>
              <a:rPr lang="en-US" b="1" dirty="0">
                <a:solidFill>
                  <a:srgbClr val="005A8B"/>
                </a:solidFill>
                <a:latin typeface="Arial" panose="020B0604020202020204" pitchFamily="34" charset="0"/>
                <a:cs typeface="Arial" panose="020B0604020202020204" pitchFamily="34" charset="0"/>
              </a:rPr>
              <a:t>Barriers to Accessing Existing Transportation Resources</a:t>
            </a:r>
          </a:p>
          <a:p>
            <a:pPr marL="742950" lvl="1" indent="-285750" algn="just">
              <a:buFont typeface="Arial" panose="020B0604020202020204" pitchFamily="34" charset="0"/>
              <a:buChar char="•"/>
            </a:pPr>
            <a:r>
              <a:rPr lang="en-US" dirty="0">
                <a:solidFill>
                  <a:srgbClr val="005A8B"/>
                </a:solidFill>
                <a:latin typeface="Arial" panose="020B0604020202020204" pitchFamily="34" charset="0"/>
                <a:cs typeface="Arial" panose="020B0604020202020204" pitchFamily="34" charset="0"/>
              </a:rPr>
              <a:t>Getting to surrounding communities and Boston is nearly impossible for residents with limited physical or cognitive functioning</a:t>
            </a:r>
          </a:p>
          <a:p>
            <a:pPr marL="742950" lvl="1" indent="-285750" algn="just">
              <a:buFont typeface="Arial" panose="020B0604020202020204" pitchFamily="34" charset="0"/>
              <a:buChar char="•"/>
            </a:pPr>
            <a:r>
              <a:rPr lang="en-US" dirty="0">
                <a:solidFill>
                  <a:srgbClr val="005A8B"/>
                </a:solidFill>
                <a:latin typeface="Arial" panose="020B0604020202020204" pitchFamily="34" charset="0"/>
                <a:cs typeface="Arial" panose="020B0604020202020204" pitchFamily="34" charset="0"/>
              </a:rPr>
              <a:t>Transportation to social activities crucial to maintaining health and quality of life is limited</a:t>
            </a:r>
          </a:p>
          <a:p>
            <a:pPr marL="742950" lvl="1" indent="-285750" algn="just">
              <a:buFont typeface="Arial" panose="020B0604020202020204" pitchFamily="34" charset="0"/>
              <a:buChar char="•"/>
            </a:pPr>
            <a:endParaRPr lang="en-US" dirty="0">
              <a:solidFill>
                <a:srgbClr val="005A8B"/>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a:solidFill>
                  <a:srgbClr val="005A8B"/>
                </a:solidFill>
                <a:latin typeface="Arial" panose="020B0604020202020204" pitchFamily="34" charset="0"/>
                <a:cs typeface="Arial" panose="020B0604020202020204" pitchFamily="34" charset="0"/>
              </a:rPr>
              <a:t>Intra-Stoneham transportation is limited</a:t>
            </a:r>
          </a:p>
          <a:p>
            <a:pPr marL="742950" lvl="1" indent="-285750" algn="just">
              <a:buFont typeface="Arial" panose="020B0604020202020204" pitchFamily="34" charset="0"/>
              <a:buChar char="•"/>
            </a:pPr>
            <a:r>
              <a:rPr lang="en-US" dirty="0">
                <a:solidFill>
                  <a:srgbClr val="005A8B"/>
                </a:solidFill>
                <a:latin typeface="Arial" panose="020B0604020202020204" pitchFamily="34" charset="0"/>
                <a:cs typeface="Arial" panose="020B0604020202020204" pitchFamily="34" charset="0"/>
              </a:rPr>
              <a:t>Senior</a:t>
            </a:r>
            <a:r>
              <a:rPr lang="en-US" dirty="0">
                <a:solidFill>
                  <a:srgbClr val="005A8B"/>
                </a:solidFill>
                <a:latin typeface="Arial" panose="020B0604020202020204" pitchFamily="34" charset="0"/>
                <a:ea typeface="+mn-lt"/>
                <a:cs typeface="Arial" panose="020B0604020202020204" pitchFamily="34" charset="0"/>
              </a:rPr>
              <a:t> Center transportation is limited to week-days before 4pm</a:t>
            </a:r>
          </a:p>
          <a:p>
            <a:pPr marL="742950" lvl="1" indent="-285750" algn="just">
              <a:buFont typeface="Arial" panose="020B0604020202020204" pitchFamily="34" charset="0"/>
              <a:buChar char="•"/>
            </a:pPr>
            <a:r>
              <a:rPr lang="en-US" dirty="0">
                <a:solidFill>
                  <a:srgbClr val="005A8B"/>
                </a:solidFill>
                <a:latin typeface="Arial" panose="020B0604020202020204" pitchFamily="34" charset="0"/>
                <a:ea typeface="+mn-lt"/>
                <a:cs typeface="Arial" panose="020B0604020202020204" pitchFamily="34" charset="0"/>
              </a:rPr>
              <a:t>Lack of awareness and perceived stigma in utilizing Senior Center transportation exists.</a:t>
            </a:r>
          </a:p>
          <a:p>
            <a:pPr marL="742950" lvl="1" indent="-285750" algn="just">
              <a:buFont typeface="Arial" panose="020B0604020202020204" pitchFamily="34" charset="0"/>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panose="020B0604020202020204" pitchFamily="34" charset="0"/>
              <a:buChar char="•"/>
            </a:pPr>
            <a:r>
              <a:rPr lang="en-US" b="1" dirty="0">
                <a:solidFill>
                  <a:srgbClr val="005A8B"/>
                </a:solidFill>
                <a:latin typeface="Arial" panose="020B0604020202020204" pitchFamily="34" charset="0"/>
                <a:ea typeface="+mn-lt"/>
                <a:cs typeface="Arial" panose="020B0604020202020204" pitchFamily="34" charset="0"/>
              </a:rPr>
              <a:t>Driver Safety &amp; Traffic</a:t>
            </a:r>
          </a:p>
          <a:p>
            <a:pPr marL="742950" lvl="1" indent="-285750" algn="just">
              <a:buFont typeface="Arial" panose="020B0604020202020204" pitchFamily="34" charset="0"/>
              <a:buChar char="•"/>
            </a:pPr>
            <a:r>
              <a:rPr lang="en-US" dirty="0">
                <a:solidFill>
                  <a:srgbClr val="005A8B"/>
                </a:solidFill>
                <a:latin typeface="Arial" panose="020B0604020202020204" pitchFamily="34" charset="0"/>
                <a:ea typeface="+mn-lt"/>
                <a:cs typeface="Arial" panose="020B0604020202020204" pitchFamily="34" charset="0"/>
              </a:rPr>
              <a:t>Due to patchwork transportation options, residents may continue driving beyond their abilities---resulting in traffic violations and accidents</a:t>
            </a:r>
          </a:p>
          <a:p>
            <a:pPr marL="742950" lvl="1" indent="-285750" algn="just">
              <a:buFont typeface="Arial" panose="020B0604020202020204" pitchFamily="34" charset="0"/>
              <a:buChar char="•"/>
            </a:pPr>
            <a:r>
              <a:rPr lang="en-US" dirty="0">
                <a:solidFill>
                  <a:srgbClr val="005A8B"/>
                </a:solidFill>
                <a:latin typeface="Arial" panose="020B0604020202020204" pitchFamily="34" charset="0"/>
                <a:ea typeface="+mn-lt"/>
                <a:cs typeface="Arial" panose="020B0604020202020204" pitchFamily="34" charset="0"/>
              </a:rPr>
              <a:t>Traffic both intimidates older adults from driving and prohibits them from walking as a mode of transportation</a:t>
            </a:r>
          </a:p>
        </p:txBody>
      </p:sp>
      <p:grpSp>
        <p:nvGrpSpPr>
          <p:cNvPr id="6" name="Group 5"/>
          <p:cNvGrpSpPr/>
          <p:nvPr/>
        </p:nvGrpSpPr>
        <p:grpSpPr>
          <a:xfrm>
            <a:off x="385276" y="316352"/>
            <a:ext cx="1058247" cy="1069468"/>
            <a:chOff x="0" y="0"/>
            <a:chExt cx="913386" cy="913386"/>
          </a:xfrm>
        </p:grpSpPr>
        <p:sp>
          <p:nvSpPr>
            <p:cNvPr id="7" name="Oval 6"/>
            <p:cNvSpPr/>
            <p:nvPr/>
          </p:nvSpPr>
          <p:spPr>
            <a:xfrm>
              <a:off x="0" y="0"/>
              <a:ext cx="913386" cy="913386"/>
            </a:xfrm>
            <a:prstGeom prst="ellipse">
              <a:avLst/>
            </a:prstGeom>
          </p:spPr>
          <p:style>
            <a:lnRef idx="0">
              <a:schemeClr val="lt1">
                <a:alpha val="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a:lstStyle/>
            <a:p>
              <a:endParaRPr lang="en-US"/>
            </a:p>
          </p:txBody>
        </p:sp>
        <p:sp>
          <p:nvSpPr>
            <p:cNvPr id="8" name="Rectangle 7" descr="Car"/>
            <p:cNvSpPr/>
            <p:nvPr/>
          </p:nvSpPr>
          <p:spPr>
            <a:xfrm>
              <a:off x="194734" y="194734"/>
              <a:ext cx="529763" cy="529763"/>
            </a:xfrm>
            <a:prstGeom prst="rect">
              <a:avLst/>
            </a:prstGeom>
            <a: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4" name="Rectangle 3"/>
          <p:cNvSpPr/>
          <p:nvPr/>
        </p:nvSpPr>
        <p:spPr>
          <a:xfrm>
            <a:off x="2890156" y="979987"/>
            <a:ext cx="6253843" cy="369332"/>
          </a:xfrm>
          <a:prstGeom prst="rect">
            <a:avLst/>
          </a:prstGeom>
          <a:solidFill>
            <a:schemeClr val="bg2"/>
          </a:solidFill>
        </p:spPr>
        <p:txBody>
          <a:bodyPr wrap="square">
            <a:spAutoFit/>
          </a:bodyPr>
          <a:lstStyle/>
          <a:p>
            <a:r>
              <a:rPr lang="en-US" sz="1400" b="1" i="1" dirty="0">
                <a:solidFill>
                  <a:srgbClr val="005A8B"/>
                </a:solidFill>
                <a:latin typeface="Arial" panose="020B0604020202020204" pitchFamily="34" charset="0"/>
                <a:ea typeface="Calibri" panose="020F0502020204030204" pitchFamily="34" charset="0"/>
                <a:cs typeface="Arial" panose="020B0604020202020204" pitchFamily="34" charset="0"/>
              </a:rPr>
              <a:t>“Seniors can't run across the street. Slow down</a:t>
            </a:r>
            <a:r>
              <a:rPr lang="en-US" sz="1400" b="1" i="1" dirty="0" smtClean="0">
                <a:solidFill>
                  <a:srgbClr val="005A8B"/>
                </a:solidFill>
                <a:latin typeface="Arial" panose="020B0604020202020204" pitchFamily="34" charset="0"/>
                <a:ea typeface="Calibri" panose="020F0502020204030204" pitchFamily="34" charset="0"/>
                <a:cs typeface="Arial" panose="020B0604020202020204" pitchFamily="34" charset="0"/>
              </a:rPr>
              <a:t>. -Forum Respondent</a:t>
            </a:r>
            <a:r>
              <a:rPr lang="en-US" b="1" i="1" dirty="0" smtClean="0">
                <a:solidFill>
                  <a:srgbClr val="005A8B"/>
                </a:solidFill>
                <a:latin typeface="Arial" panose="020B0604020202020204" pitchFamily="34" charset="0"/>
                <a:ea typeface="Calibri" panose="020F0502020204030204" pitchFamily="34" charset="0"/>
                <a:cs typeface="Arial" panose="020B0604020202020204" pitchFamily="34" charset="0"/>
              </a:rPr>
              <a:t>”</a:t>
            </a:r>
            <a:endParaRPr lang="en-US" b="1" dirty="0">
              <a:solidFill>
                <a:srgbClr val="005A8B"/>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3091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7D4660-CEF0-4256-A448-37337132A2B4}"/>
              </a:ext>
            </a:extLst>
          </p:cNvPr>
          <p:cNvSpPr txBox="1">
            <a:spLocks/>
          </p:cNvSpPr>
          <p:nvPr/>
        </p:nvSpPr>
        <p:spPr>
          <a:xfrm>
            <a:off x="986322" y="406995"/>
            <a:ext cx="8229600"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r>
              <a:rPr lang="en-US" altLang="en-US" sz="3200" b="1" dirty="0">
                <a:latin typeface="Arial"/>
                <a:ea typeface="ＭＳ Ｐゴシック"/>
              </a:rPr>
              <a:t>Recommended Age Friendly Action</a:t>
            </a:r>
            <a:endParaRPr lang="en-US" altLang="en-US" sz="3200" b="1" dirty="0">
              <a:latin typeface="Arial"/>
            </a:endParaRPr>
          </a:p>
        </p:txBody>
      </p:sp>
      <p:sp>
        <p:nvSpPr>
          <p:cNvPr id="5" name="TextBox 4">
            <a:extLst>
              <a:ext uri="{FF2B5EF4-FFF2-40B4-BE49-F238E27FC236}">
                <a16:creationId xmlns:a16="http://schemas.microsoft.com/office/drawing/2014/main" id="{85F2928B-0C11-4A53-A78E-9569D3F6FACE}"/>
              </a:ext>
            </a:extLst>
          </p:cNvPr>
          <p:cNvSpPr txBox="1"/>
          <p:nvPr/>
        </p:nvSpPr>
        <p:spPr>
          <a:xfrm>
            <a:off x="386178" y="1258527"/>
            <a:ext cx="7925065"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Continue expansion of Senior Center vehicle </a:t>
            </a:r>
            <a:r>
              <a:rPr lang="en-US" b="1" dirty="0" smtClean="0">
                <a:solidFill>
                  <a:srgbClr val="005A8B"/>
                </a:solidFill>
                <a:latin typeface="Arial" panose="020B0604020202020204" pitchFamily="34" charset="0"/>
                <a:ea typeface="+mn-lt"/>
                <a:cs typeface="Arial" panose="020B0604020202020204" pitchFamily="34" charset="0"/>
              </a:rPr>
              <a:t>fleet to include a sedan </a:t>
            </a:r>
            <a:r>
              <a:rPr lang="en-US" dirty="0">
                <a:solidFill>
                  <a:srgbClr val="005A8B"/>
                </a:solidFill>
                <a:latin typeface="Arial" panose="020B0604020202020204" pitchFamily="34" charset="0"/>
                <a:ea typeface="+mn-lt"/>
                <a:cs typeface="Arial" panose="020B0604020202020204" pitchFamily="34" charset="0"/>
              </a:rPr>
              <a:t> to offer extended routes, hours, and on demand services</a:t>
            </a:r>
          </a:p>
          <a:p>
            <a:pPr algn="just"/>
            <a:endParaRPr lang="en-US" dirty="0">
              <a:solidFill>
                <a:srgbClr val="005A8B"/>
              </a:solidFill>
              <a:latin typeface="Arial" panose="020B0604020202020204" pitchFamily="34" charset="0"/>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Explore opportunities to increase use of ride-sharing services </a:t>
            </a:r>
            <a:r>
              <a:rPr lang="en-US" dirty="0">
                <a:solidFill>
                  <a:srgbClr val="005A8B"/>
                </a:solidFill>
                <a:latin typeface="Arial" panose="020B0604020202020204" pitchFamily="34" charset="0"/>
                <a:ea typeface="+mn-lt"/>
                <a:cs typeface="Arial" panose="020B0604020202020204" pitchFamily="34" charset="0"/>
              </a:rPr>
              <a:t>through a volunteer driver program or ride share training workshops to offer “door through  door” service.</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lvl="0" indent="-285750" algn="just">
              <a:buFont typeface="Arial"/>
              <a:buChar char="•"/>
            </a:pPr>
            <a:r>
              <a:rPr lang="en-US" b="1" dirty="0">
                <a:solidFill>
                  <a:srgbClr val="005A8B"/>
                </a:solidFill>
                <a:latin typeface="Arial" panose="020B0604020202020204" pitchFamily="34" charset="0"/>
                <a:cs typeface="Arial" panose="020B0604020202020204" pitchFamily="34" charset="0"/>
              </a:rPr>
              <a:t>Explore a regional partnership or formal agency to facilitate planning and funding efforts.</a:t>
            </a:r>
          </a:p>
          <a:p>
            <a:pPr algn="just"/>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Designate “age friendly parking” </a:t>
            </a:r>
            <a:r>
              <a:rPr lang="en-US" dirty="0">
                <a:solidFill>
                  <a:srgbClr val="005A8B"/>
                </a:solidFill>
                <a:latin typeface="Arial" panose="020B0604020202020204" pitchFamily="34" charset="0"/>
                <a:ea typeface="+mn-lt"/>
                <a:cs typeface="Arial" panose="020B0604020202020204" pitchFamily="34" charset="0"/>
              </a:rPr>
              <a:t>hours or spots around the community to encourage older residents to get out and about</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Consider ways to make options for travel to social/recreational activities accessible</a:t>
            </a:r>
          </a:p>
          <a:p>
            <a:pPr marL="742950" lvl="1" indent="-285750" algn="just">
              <a:buFont typeface="Arial"/>
              <a:buChar char="•"/>
            </a:pPr>
            <a:r>
              <a:rPr lang="en-US" dirty="0">
                <a:solidFill>
                  <a:srgbClr val="005A8B"/>
                </a:solidFill>
                <a:latin typeface="Arial" panose="020B0604020202020204" pitchFamily="34" charset="0"/>
                <a:ea typeface="+mn-lt"/>
                <a:cs typeface="Arial" panose="020B0604020202020204" pitchFamily="34" charset="0"/>
              </a:rPr>
              <a:t>Engage volunteers in delivery of medications/food</a:t>
            </a:r>
          </a:p>
          <a:p>
            <a:pPr marL="742950" lvl="1" indent="-285750" algn="just">
              <a:buFont typeface="Arial"/>
              <a:buChar char="•"/>
            </a:pPr>
            <a:r>
              <a:rPr lang="en-US" dirty="0">
                <a:solidFill>
                  <a:srgbClr val="005A8B"/>
                </a:solidFill>
                <a:latin typeface="Arial" panose="020B0604020202020204" pitchFamily="34" charset="0"/>
                <a:ea typeface="+mn-lt"/>
                <a:cs typeface="Arial" panose="020B0604020202020204" pitchFamily="34" charset="0"/>
              </a:rPr>
              <a:t>Incentivize car pooling, offer a coordinated effort to match residents as “travel companions”</a:t>
            </a:r>
          </a:p>
          <a:p>
            <a:pPr marL="285750" indent="-285750" algn="just">
              <a:buFont typeface="Arial"/>
              <a:buChar char="•"/>
            </a:pPr>
            <a:endParaRPr lang="en-US" sz="1400" dirty="0">
              <a:solidFill>
                <a:srgbClr val="005A8B"/>
              </a:solidFill>
              <a:latin typeface="Arial" panose="020B0604020202020204" pitchFamily="34" charset="0"/>
              <a:ea typeface="+mn-lt"/>
              <a:cs typeface="Arial" panose="020B0604020202020204" pitchFamily="34" charset="0"/>
            </a:endParaRPr>
          </a:p>
        </p:txBody>
      </p:sp>
      <p:grpSp>
        <p:nvGrpSpPr>
          <p:cNvPr id="6" name="Group 5"/>
          <p:cNvGrpSpPr/>
          <p:nvPr/>
        </p:nvGrpSpPr>
        <p:grpSpPr>
          <a:xfrm>
            <a:off x="386178" y="189059"/>
            <a:ext cx="1058247" cy="1069468"/>
            <a:chOff x="0" y="0"/>
            <a:chExt cx="913386" cy="913386"/>
          </a:xfrm>
        </p:grpSpPr>
        <p:sp>
          <p:nvSpPr>
            <p:cNvPr id="7" name="Oval 6"/>
            <p:cNvSpPr/>
            <p:nvPr/>
          </p:nvSpPr>
          <p:spPr>
            <a:xfrm>
              <a:off x="0" y="0"/>
              <a:ext cx="913386" cy="913386"/>
            </a:xfrm>
            <a:prstGeom prst="ellipse">
              <a:avLst/>
            </a:prstGeom>
          </p:spPr>
          <p:style>
            <a:lnRef idx="0">
              <a:schemeClr val="lt1">
                <a:alpha val="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a:lstStyle/>
            <a:p>
              <a:endParaRPr lang="en-US"/>
            </a:p>
          </p:txBody>
        </p:sp>
        <p:sp>
          <p:nvSpPr>
            <p:cNvPr id="8" name="Rectangle 7" descr="Car"/>
            <p:cNvSpPr/>
            <p:nvPr/>
          </p:nvSpPr>
          <p:spPr>
            <a:xfrm>
              <a:off x="194734" y="194734"/>
              <a:ext cx="529763" cy="529763"/>
            </a:xfrm>
            <a:prstGeom prst="rect">
              <a:avLst/>
            </a:prstGeom>
            <a: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4229927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DDC7-1ADC-4AEA-B30A-A616F49AFADB}"/>
              </a:ext>
            </a:extLst>
          </p:cNvPr>
          <p:cNvSpPr>
            <a:spLocks noGrp="1"/>
          </p:cNvSpPr>
          <p:nvPr>
            <p:ph type="title"/>
          </p:nvPr>
        </p:nvSpPr>
        <p:spPr/>
        <p:txBody>
          <a:bodyPr/>
          <a:lstStyle/>
          <a:p>
            <a:r>
              <a:rPr lang="en-US" sz="3200" b="1" dirty="0">
                <a:latin typeface="Arial"/>
                <a:ea typeface="ＭＳ Ｐゴシック"/>
              </a:rPr>
              <a:t>Acknowledgements</a:t>
            </a:r>
            <a:endParaRPr lang="en-US" sz="3200" b="1" dirty="0">
              <a:latin typeface="Arial"/>
            </a:endParaRPr>
          </a:p>
        </p:txBody>
      </p:sp>
      <p:sp>
        <p:nvSpPr>
          <p:cNvPr id="3" name="Content Placeholder 2">
            <a:extLst>
              <a:ext uri="{FF2B5EF4-FFF2-40B4-BE49-F238E27FC236}">
                <a16:creationId xmlns:a16="http://schemas.microsoft.com/office/drawing/2014/main" id="{1CD9A68D-3931-4E58-B4E1-5F54EE1AC4DE}"/>
              </a:ext>
            </a:extLst>
          </p:cNvPr>
          <p:cNvSpPr>
            <a:spLocks noGrp="1"/>
          </p:cNvSpPr>
          <p:nvPr>
            <p:ph idx="1"/>
          </p:nvPr>
        </p:nvSpPr>
        <p:spPr>
          <a:xfrm>
            <a:off x="457200" y="1417639"/>
            <a:ext cx="8229600" cy="4695078"/>
          </a:xfrm>
        </p:spPr>
        <p:txBody>
          <a:bodyPr numCol="2"/>
          <a:lstStyle/>
          <a:p>
            <a:pPr marL="0" indent="0">
              <a:buNone/>
            </a:pPr>
            <a:r>
              <a:rPr lang="en-US" sz="2400" dirty="0">
                <a:latin typeface="Arial"/>
                <a:ea typeface="Arial Unicode MS"/>
                <a:cs typeface="Arial Unicode MS"/>
              </a:rPr>
              <a:t>This project would not have been possible without the support from</a:t>
            </a:r>
            <a:r>
              <a:rPr lang="en-US" sz="2400" dirty="0" smtClean="0">
                <a:latin typeface="Arial"/>
                <a:ea typeface="Arial Unicode MS"/>
                <a:cs typeface="Arial Unicode MS"/>
              </a:rPr>
              <a:t>:</a:t>
            </a:r>
          </a:p>
          <a:p>
            <a:endParaRPr lang="en-US" sz="2400" dirty="0">
              <a:latin typeface="Arial"/>
              <a:ea typeface="Arial Unicode MS"/>
              <a:cs typeface="Arial Unicode MS"/>
            </a:endParaRPr>
          </a:p>
          <a:p>
            <a:r>
              <a:rPr lang="en-US" dirty="0" smtClean="0">
                <a:latin typeface="Arial"/>
                <a:ea typeface="Arial Unicode MS"/>
                <a:cs typeface="Arial Unicode MS"/>
              </a:rPr>
              <a:t>Maureen </a:t>
            </a:r>
            <a:r>
              <a:rPr lang="en-US" dirty="0">
                <a:latin typeface="Arial"/>
                <a:ea typeface="Arial Unicode MS"/>
                <a:cs typeface="Arial Unicode MS"/>
              </a:rPr>
              <a:t>Canova, Director, Stoneham Senior Center</a:t>
            </a:r>
          </a:p>
          <a:p>
            <a:r>
              <a:rPr lang="en-US" dirty="0">
                <a:latin typeface="Arial"/>
                <a:ea typeface="Arial Unicode MS"/>
                <a:cs typeface="Arial Unicode MS"/>
              </a:rPr>
              <a:t>Dennis Sheehan, Town </a:t>
            </a:r>
            <a:r>
              <a:rPr lang="en-US" dirty="0" smtClean="0">
                <a:latin typeface="Arial"/>
                <a:ea typeface="Arial Unicode MS"/>
                <a:cs typeface="Arial Unicode MS"/>
              </a:rPr>
              <a:t>Administer</a:t>
            </a:r>
          </a:p>
          <a:p>
            <a:r>
              <a:rPr lang="en-US" dirty="0" smtClean="0">
                <a:latin typeface="Arial"/>
                <a:ea typeface="Arial Unicode MS"/>
                <a:cs typeface="Arial Unicode MS"/>
              </a:rPr>
              <a:t>Erin </a:t>
            </a:r>
            <a:r>
              <a:rPr lang="en-US" dirty="0" err="1" smtClean="0">
                <a:latin typeface="Arial"/>
                <a:ea typeface="Arial Unicode MS"/>
                <a:cs typeface="Arial Unicode MS"/>
              </a:rPr>
              <a:t>Wortman</a:t>
            </a:r>
            <a:r>
              <a:rPr lang="en-US" dirty="0" smtClean="0">
                <a:latin typeface="Arial"/>
                <a:ea typeface="Arial Unicode MS"/>
                <a:cs typeface="Arial Unicode MS"/>
              </a:rPr>
              <a:t>, Director of Planning &amp; Development</a:t>
            </a:r>
          </a:p>
          <a:p>
            <a:r>
              <a:rPr lang="en-US" dirty="0" smtClean="0">
                <a:latin typeface="Arial"/>
                <a:ea typeface="Arial Unicode MS"/>
                <a:cs typeface="Arial Unicode MS"/>
              </a:rPr>
              <a:t>Kathy Hudson, Council on Aging Board Chair</a:t>
            </a:r>
          </a:p>
          <a:p>
            <a:endParaRPr lang="en-US" dirty="0">
              <a:latin typeface="Arial"/>
              <a:ea typeface="Arial Unicode MS"/>
              <a:cs typeface="Arial Unicode MS"/>
            </a:endParaRPr>
          </a:p>
          <a:p>
            <a:endParaRPr lang="en-US" dirty="0" smtClean="0">
              <a:latin typeface="Arial"/>
              <a:ea typeface="Arial Unicode MS"/>
              <a:cs typeface="Arial Unicode MS"/>
            </a:endParaRPr>
          </a:p>
          <a:p>
            <a:endParaRPr lang="en-US" dirty="0">
              <a:latin typeface="Arial"/>
              <a:ea typeface="Arial Unicode MS"/>
              <a:cs typeface="Arial Unicode MS"/>
            </a:endParaRPr>
          </a:p>
          <a:p>
            <a:endParaRPr lang="en-US" dirty="0" smtClean="0">
              <a:latin typeface="Arial"/>
              <a:ea typeface="Arial Unicode MS"/>
              <a:cs typeface="Arial Unicode MS"/>
            </a:endParaRPr>
          </a:p>
          <a:p>
            <a:endParaRPr lang="en-US" dirty="0">
              <a:latin typeface="Arial"/>
              <a:ea typeface="Arial Unicode MS"/>
              <a:cs typeface="Arial Unicode MS"/>
            </a:endParaRPr>
          </a:p>
          <a:p>
            <a:r>
              <a:rPr lang="en-US" dirty="0" smtClean="0">
                <a:latin typeface="Arial"/>
                <a:ea typeface="Arial Unicode MS"/>
                <a:cs typeface="Arial Unicode MS"/>
              </a:rPr>
              <a:t>Council on Aging Board Members</a:t>
            </a:r>
          </a:p>
          <a:p>
            <a:pPr lvl="1">
              <a:buFont typeface="Courier New" panose="02070309020205020404" pitchFamily="49" charset="0"/>
              <a:buChar char="o"/>
            </a:pPr>
            <a:r>
              <a:rPr lang="en-US" sz="1600" dirty="0" smtClean="0">
                <a:latin typeface="Arial"/>
                <a:ea typeface="Arial Unicode MS"/>
                <a:cs typeface="Arial Unicode MS"/>
              </a:rPr>
              <a:t>Maureen Buckley</a:t>
            </a:r>
          </a:p>
          <a:p>
            <a:pPr lvl="1">
              <a:buFont typeface="Courier New" panose="02070309020205020404" pitchFamily="49" charset="0"/>
              <a:buChar char="o"/>
            </a:pPr>
            <a:r>
              <a:rPr lang="en-US" sz="1600" dirty="0" smtClean="0">
                <a:latin typeface="Arial"/>
                <a:ea typeface="Arial Unicode MS"/>
                <a:cs typeface="Arial Unicode MS"/>
              </a:rPr>
              <a:t>Kathy Carey</a:t>
            </a:r>
          </a:p>
          <a:p>
            <a:pPr lvl="1">
              <a:buFont typeface="Courier New" panose="02070309020205020404" pitchFamily="49" charset="0"/>
              <a:buChar char="o"/>
            </a:pPr>
            <a:r>
              <a:rPr lang="en-US" sz="1600" dirty="0" smtClean="0">
                <a:latin typeface="Arial"/>
                <a:ea typeface="Arial Unicode MS"/>
                <a:cs typeface="Arial Unicode MS"/>
              </a:rPr>
              <a:t>Jane </a:t>
            </a:r>
            <a:r>
              <a:rPr lang="en-US" sz="1600" dirty="0" err="1" smtClean="0">
                <a:latin typeface="Arial"/>
                <a:ea typeface="Arial Unicode MS"/>
                <a:cs typeface="Arial Unicode MS"/>
              </a:rPr>
              <a:t>DiGangi</a:t>
            </a:r>
            <a:endParaRPr lang="en-US" sz="1600" dirty="0" smtClean="0">
              <a:latin typeface="Arial"/>
              <a:ea typeface="Arial Unicode MS"/>
              <a:cs typeface="Arial Unicode MS"/>
            </a:endParaRPr>
          </a:p>
          <a:p>
            <a:pPr lvl="1">
              <a:buFont typeface="Courier New" panose="02070309020205020404" pitchFamily="49" charset="0"/>
              <a:buChar char="o"/>
            </a:pPr>
            <a:r>
              <a:rPr lang="en-US" sz="1600" dirty="0" smtClean="0">
                <a:latin typeface="Arial"/>
                <a:ea typeface="Arial Unicode MS"/>
                <a:cs typeface="Arial Unicode MS"/>
              </a:rPr>
              <a:t>Tom Flynn</a:t>
            </a:r>
          </a:p>
          <a:p>
            <a:pPr lvl="1">
              <a:buFont typeface="Courier New" panose="02070309020205020404" pitchFamily="49" charset="0"/>
              <a:buChar char="o"/>
            </a:pPr>
            <a:r>
              <a:rPr lang="en-US" sz="1600" dirty="0" smtClean="0">
                <a:latin typeface="Arial"/>
                <a:ea typeface="Arial Unicode MS"/>
                <a:cs typeface="Arial Unicode MS"/>
              </a:rPr>
              <a:t>Bill Kelly</a:t>
            </a:r>
          </a:p>
          <a:p>
            <a:pPr lvl="1">
              <a:buFont typeface="Courier New" panose="02070309020205020404" pitchFamily="49" charset="0"/>
              <a:buChar char="o"/>
            </a:pPr>
            <a:r>
              <a:rPr lang="en-US" sz="1600" dirty="0" smtClean="0">
                <a:latin typeface="Arial"/>
                <a:ea typeface="Arial Unicode MS"/>
                <a:cs typeface="Arial Unicode MS"/>
              </a:rPr>
              <a:t>Denise Kneeland</a:t>
            </a:r>
          </a:p>
          <a:p>
            <a:pPr lvl="1">
              <a:buFont typeface="Courier New" panose="02070309020205020404" pitchFamily="49" charset="0"/>
              <a:buChar char="o"/>
            </a:pPr>
            <a:r>
              <a:rPr lang="en-US" sz="1600" dirty="0" smtClean="0">
                <a:latin typeface="Arial"/>
                <a:ea typeface="Arial Unicode MS"/>
                <a:cs typeface="Arial Unicode MS"/>
              </a:rPr>
              <a:t>Traci Mello</a:t>
            </a:r>
          </a:p>
          <a:p>
            <a:pPr lvl="1">
              <a:buFont typeface="Courier New" panose="02070309020205020404" pitchFamily="49" charset="0"/>
              <a:buChar char="o"/>
            </a:pPr>
            <a:r>
              <a:rPr lang="en-US" sz="1600" dirty="0" smtClean="0">
                <a:latin typeface="Arial"/>
                <a:ea typeface="Arial Unicode MS"/>
                <a:cs typeface="Arial Unicode MS"/>
              </a:rPr>
              <a:t>Connie Rosa</a:t>
            </a:r>
          </a:p>
          <a:p>
            <a:pPr lvl="1">
              <a:buFont typeface="Courier New" panose="02070309020205020404" pitchFamily="49" charset="0"/>
              <a:buChar char="o"/>
            </a:pPr>
            <a:r>
              <a:rPr lang="en-US" sz="1600" dirty="0" smtClean="0">
                <a:latin typeface="Arial"/>
                <a:ea typeface="Arial Unicode MS"/>
                <a:cs typeface="Arial Unicode MS"/>
              </a:rPr>
              <a:t>Walt </a:t>
            </a:r>
            <a:r>
              <a:rPr lang="en-US" sz="1600" dirty="0" err="1" smtClean="0">
                <a:latin typeface="Arial"/>
                <a:ea typeface="Arial Unicode MS"/>
                <a:cs typeface="Arial Unicode MS"/>
              </a:rPr>
              <a:t>Wolonsavich</a:t>
            </a:r>
            <a:endParaRPr lang="en-US" sz="1600" dirty="0" smtClean="0">
              <a:latin typeface="Arial"/>
              <a:ea typeface="Arial Unicode MS"/>
              <a:cs typeface="Arial Unicode MS"/>
            </a:endParaRPr>
          </a:p>
          <a:p>
            <a:pPr lvl="1">
              <a:buFont typeface="Courier New" panose="02070309020205020404" pitchFamily="49" charset="0"/>
              <a:buChar char="o"/>
            </a:pPr>
            <a:r>
              <a:rPr lang="en-US" sz="1600" dirty="0" smtClean="0">
                <a:latin typeface="Arial"/>
                <a:ea typeface="Arial Unicode MS"/>
                <a:cs typeface="Arial Unicode MS"/>
              </a:rPr>
              <a:t>Mary </a:t>
            </a:r>
            <a:r>
              <a:rPr lang="en-US" sz="1600" dirty="0" err="1" smtClean="0">
                <a:latin typeface="Arial"/>
                <a:ea typeface="Arial Unicode MS"/>
                <a:cs typeface="Arial Unicode MS"/>
              </a:rPr>
              <a:t>Zatta</a:t>
            </a:r>
            <a:endParaRPr lang="en-US" sz="1600" dirty="0" smtClean="0">
              <a:latin typeface="Arial"/>
              <a:ea typeface="Arial Unicode MS"/>
              <a:cs typeface="Arial Unicode MS"/>
            </a:endParaRPr>
          </a:p>
          <a:p>
            <a:pPr lvl="1">
              <a:buFont typeface="Courier New" panose="02070309020205020404" pitchFamily="49" charset="0"/>
              <a:buChar char="o"/>
            </a:pPr>
            <a:r>
              <a:rPr lang="en-US" sz="1600" dirty="0" smtClean="0">
                <a:latin typeface="Arial"/>
                <a:ea typeface="Arial Unicode MS"/>
                <a:cs typeface="Arial Unicode MS"/>
              </a:rPr>
              <a:t>Marge </a:t>
            </a:r>
            <a:r>
              <a:rPr lang="en-US" sz="1600" dirty="0" err="1" smtClean="0">
                <a:latin typeface="Arial"/>
                <a:ea typeface="Arial Unicode MS"/>
                <a:cs typeface="Arial Unicode MS"/>
              </a:rPr>
              <a:t>Neylon</a:t>
            </a:r>
            <a:endParaRPr lang="en-US" sz="1600" dirty="0" smtClean="0">
              <a:latin typeface="Arial"/>
              <a:ea typeface="Arial Unicode MS"/>
              <a:cs typeface="Arial Unicode MS"/>
            </a:endParaRPr>
          </a:p>
          <a:p>
            <a:endParaRPr lang="en-US" sz="1600" dirty="0">
              <a:latin typeface="Arial"/>
              <a:ea typeface="Arial Unicode MS"/>
              <a:cs typeface="Arial Unicode MS"/>
            </a:endParaRPr>
          </a:p>
          <a:p>
            <a:pPr marL="0" indent="0">
              <a:buNone/>
            </a:pPr>
            <a:endParaRPr lang="en-US" dirty="0" smtClean="0">
              <a:latin typeface="Arial"/>
              <a:ea typeface="Arial Unicode MS"/>
              <a:cs typeface="Arial Unicode MS"/>
            </a:endParaRPr>
          </a:p>
          <a:p>
            <a:endParaRPr lang="en-US" sz="2400" dirty="0">
              <a:latin typeface="Arial"/>
              <a:ea typeface="Arial Unicode MS"/>
              <a:cs typeface="Arial Unicode MS"/>
            </a:endParaRPr>
          </a:p>
          <a:p>
            <a:endParaRPr lang="en-US" sz="2400" dirty="0">
              <a:latin typeface="Arial"/>
              <a:ea typeface="Arial Unicode MS"/>
              <a:cs typeface="Arial Unicode MS"/>
            </a:endParaRPr>
          </a:p>
          <a:p>
            <a:endParaRPr lang="en-US" dirty="0">
              <a:ea typeface="Arial Unicode MS"/>
              <a:cs typeface="Arial Unicode MS"/>
            </a:endParaRPr>
          </a:p>
        </p:txBody>
      </p:sp>
    </p:spTree>
    <p:extLst>
      <p:ext uri="{BB962C8B-B14F-4D97-AF65-F5344CB8AC3E}">
        <p14:creationId xmlns:p14="http://schemas.microsoft.com/office/powerpoint/2010/main" val="53467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7D4660-CEF0-4256-A448-37337132A2B4}"/>
              </a:ext>
            </a:extLst>
          </p:cNvPr>
          <p:cNvSpPr txBox="1">
            <a:spLocks/>
          </p:cNvSpPr>
          <p:nvPr/>
        </p:nvSpPr>
        <p:spPr>
          <a:xfrm>
            <a:off x="457200" y="372810"/>
            <a:ext cx="8229600"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r>
              <a:rPr lang="en-US" altLang="en-US" sz="3200" b="1" dirty="0">
                <a:latin typeface="Arial"/>
                <a:ea typeface="ＭＳ Ｐゴシック"/>
              </a:rPr>
              <a:t>Outdoor Space and Building </a:t>
            </a:r>
          </a:p>
          <a:p>
            <a:r>
              <a:rPr lang="en-US" altLang="en-US" sz="3200" b="1" dirty="0">
                <a:latin typeface="Arial"/>
                <a:ea typeface="ＭＳ Ｐゴシック"/>
              </a:rPr>
              <a:t>Needs in Stoneham</a:t>
            </a:r>
          </a:p>
        </p:txBody>
      </p:sp>
      <p:sp>
        <p:nvSpPr>
          <p:cNvPr id="2" name="TextBox 1">
            <a:extLst>
              <a:ext uri="{FF2B5EF4-FFF2-40B4-BE49-F238E27FC236}">
                <a16:creationId xmlns:a16="http://schemas.microsoft.com/office/drawing/2014/main" id="{42426EBE-F5EC-4204-AADC-33B31E10A779}"/>
              </a:ext>
            </a:extLst>
          </p:cNvPr>
          <p:cNvSpPr txBox="1"/>
          <p:nvPr/>
        </p:nvSpPr>
        <p:spPr>
          <a:xfrm>
            <a:off x="650631" y="1224280"/>
            <a:ext cx="7842737"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dirty="0">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Walkability is limited </a:t>
            </a:r>
            <a:r>
              <a:rPr lang="en-US" dirty="0">
                <a:solidFill>
                  <a:srgbClr val="005A8B"/>
                </a:solidFill>
                <a:latin typeface="Arial" panose="020B0604020202020204" pitchFamily="34" charset="0"/>
                <a:ea typeface="+mn-lt"/>
                <a:cs typeface="Arial" panose="020B0604020202020204" pitchFamily="34" charset="0"/>
              </a:rPr>
              <a:t>in both </a:t>
            </a:r>
            <a:r>
              <a:rPr lang="en-US" dirty="0" smtClean="0">
                <a:solidFill>
                  <a:srgbClr val="005A8B"/>
                </a:solidFill>
                <a:latin typeface="Arial" panose="020B0604020202020204" pitchFamily="34" charset="0"/>
                <a:ea typeface="+mn-lt"/>
                <a:cs typeface="Arial" panose="020B0604020202020204" pitchFamily="34" charset="0"/>
              </a:rPr>
              <a:t>commercial (non downtown) </a:t>
            </a:r>
            <a:r>
              <a:rPr lang="en-US" dirty="0">
                <a:solidFill>
                  <a:srgbClr val="005A8B"/>
                </a:solidFill>
                <a:latin typeface="Arial" panose="020B0604020202020204" pitchFamily="34" charset="0"/>
                <a:ea typeface="+mn-lt"/>
                <a:cs typeface="Arial" panose="020B0604020202020204" pitchFamily="34" charset="0"/>
              </a:rPr>
              <a:t>and residential </a:t>
            </a:r>
            <a:r>
              <a:rPr lang="en-US" dirty="0" smtClean="0">
                <a:solidFill>
                  <a:srgbClr val="005A8B"/>
                </a:solidFill>
                <a:latin typeface="Arial" panose="020B0604020202020204" pitchFamily="34" charset="0"/>
                <a:ea typeface="+mn-lt"/>
                <a:cs typeface="Arial" panose="020B0604020202020204" pitchFamily="34" charset="0"/>
              </a:rPr>
              <a:t>areas—causing segments of the community to be isolated both from transportation options and also safe walkways to connect to other parts of Town</a:t>
            </a:r>
            <a:endParaRPr lang="en-US" dirty="0">
              <a:solidFill>
                <a:srgbClr val="005A8B"/>
              </a:solidFill>
              <a:latin typeface="Arial" panose="020B0604020202020204" pitchFamily="34" charset="0"/>
              <a:ea typeface="+mn-lt"/>
              <a:cs typeface="Arial" panose="020B0604020202020204" pitchFamily="34" charset="0"/>
            </a:endParaRPr>
          </a:p>
          <a:p>
            <a:pPr lvl="1" algn="just"/>
            <a:endParaRPr lang="en-US" dirty="0">
              <a:solidFill>
                <a:srgbClr val="005A8B"/>
              </a:solidFill>
              <a:latin typeface="Arial" panose="020B0604020202020204" pitchFamily="34" charset="0"/>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Disability rates among  older residents highlight the need to ensure accessibility </a:t>
            </a:r>
            <a:r>
              <a:rPr lang="en-US" dirty="0">
                <a:solidFill>
                  <a:srgbClr val="005A8B"/>
                </a:solidFill>
                <a:latin typeface="Arial" panose="020B0604020202020204" pitchFamily="34" charset="0"/>
                <a:ea typeface="+mn-lt"/>
                <a:cs typeface="Arial" panose="020B0604020202020204" pitchFamily="34" charset="0"/>
              </a:rPr>
              <a:t>to public buildings, outdoor spaces, and events</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Desire for </a:t>
            </a:r>
            <a:r>
              <a:rPr lang="en-US" b="1" dirty="0" smtClean="0">
                <a:solidFill>
                  <a:srgbClr val="005A8B"/>
                </a:solidFill>
                <a:latin typeface="Arial" panose="020B0604020202020204" pitchFamily="34" charset="0"/>
                <a:ea typeface="+mn-lt"/>
                <a:cs typeface="Arial" panose="020B0604020202020204" pitchFamily="34" charset="0"/>
              </a:rPr>
              <a:t>adding </a:t>
            </a:r>
            <a:r>
              <a:rPr lang="en-US" b="1" dirty="0">
                <a:solidFill>
                  <a:srgbClr val="005A8B"/>
                </a:solidFill>
                <a:latin typeface="Arial" panose="020B0604020202020204" pitchFamily="34" charset="0"/>
                <a:ea typeface="+mn-lt"/>
                <a:cs typeface="Arial" panose="020B0604020202020204" pitchFamily="34" charset="0"/>
              </a:rPr>
              <a:t>p</a:t>
            </a:r>
            <a:r>
              <a:rPr lang="en-US" b="1" dirty="0" smtClean="0">
                <a:solidFill>
                  <a:srgbClr val="005A8B"/>
                </a:solidFill>
                <a:latin typeface="Arial" panose="020B0604020202020204" pitchFamily="34" charset="0"/>
                <a:ea typeface="+mn-lt"/>
                <a:cs typeface="Arial" panose="020B0604020202020204" pitchFamily="34" charset="0"/>
              </a:rPr>
              <a:t>assive </a:t>
            </a:r>
            <a:r>
              <a:rPr lang="en-US" b="1" dirty="0">
                <a:solidFill>
                  <a:srgbClr val="005A8B"/>
                </a:solidFill>
                <a:latin typeface="Arial" panose="020B0604020202020204" pitchFamily="34" charset="0"/>
                <a:ea typeface="+mn-lt"/>
                <a:cs typeface="Arial" panose="020B0604020202020204" pitchFamily="34" charset="0"/>
              </a:rPr>
              <a:t>o</a:t>
            </a:r>
            <a:r>
              <a:rPr lang="en-US" b="1" dirty="0" smtClean="0">
                <a:solidFill>
                  <a:srgbClr val="005A8B"/>
                </a:solidFill>
                <a:latin typeface="Arial" panose="020B0604020202020204" pitchFamily="34" charset="0"/>
                <a:ea typeface="+mn-lt"/>
                <a:cs typeface="Arial" panose="020B0604020202020204" pitchFamily="34" charset="0"/>
              </a:rPr>
              <a:t>utdoor </a:t>
            </a:r>
            <a:r>
              <a:rPr lang="en-US" b="1" dirty="0">
                <a:solidFill>
                  <a:srgbClr val="005A8B"/>
                </a:solidFill>
                <a:latin typeface="Arial" panose="020B0604020202020204" pitchFamily="34" charset="0"/>
                <a:ea typeface="+mn-lt"/>
                <a:cs typeface="Arial" panose="020B0604020202020204" pitchFamily="34" charset="0"/>
              </a:rPr>
              <a:t>s</a:t>
            </a:r>
            <a:r>
              <a:rPr lang="en-US" b="1" dirty="0" smtClean="0">
                <a:solidFill>
                  <a:srgbClr val="005A8B"/>
                </a:solidFill>
                <a:latin typeface="Arial" panose="020B0604020202020204" pitchFamily="34" charset="0"/>
                <a:ea typeface="+mn-lt"/>
                <a:cs typeface="Arial" panose="020B0604020202020204" pitchFamily="34" charset="0"/>
              </a:rPr>
              <a:t>paces </a:t>
            </a:r>
            <a:r>
              <a:rPr lang="en-US" dirty="0">
                <a:solidFill>
                  <a:srgbClr val="005A8B"/>
                </a:solidFill>
                <a:latin typeface="Arial" panose="020B0604020202020204" pitchFamily="34" charset="0"/>
                <a:ea typeface="+mn-lt"/>
                <a:cs typeface="Arial" panose="020B0604020202020204" pitchFamily="34" charset="0"/>
              </a:rPr>
              <a:t>has </a:t>
            </a:r>
            <a:r>
              <a:rPr lang="en-US" dirty="0" smtClean="0">
                <a:solidFill>
                  <a:srgbClr val="005A8B"/>
                </a:solidFill>
                <a:latin typeface="Arial" panose="020B0604020202020204" pitchFamily="34" charset="0"/>
                <a:ea typeface="+mn-lt"/>
                <a:cs typeface="Arial" panose="020B0604020202020204" pitchFamily="34" charset="0"/>
              </a:rPr>
              <a:t>grown in response to COVID-19</a:t>
            </a:r>
            <a:endParaRPr lang="en-US" dirty="0">
              <a:solidFill>
                <a:srgbClr val="005A8B"/>
              </a:solidFill>
              <a:latin typeface="Arial" panose="020B0604020202020204" pitchFamily="34" charset="0"/>
              <a:ea typeface="+mn-lt"/>
              <a:cs typeface="Arial" panose="020B0604020202020204" pitchFamily="34" charset="0"/>
            </a:endParaRPr>
          </a:p>
          <a:p>
            <a:pPr algn="just">
              <a:buFont typeface="Arial"/>
              <a:buChar char="•"/>
            </a:pPr>
            <a:endParaRPr lang="en-US" dirty="0">
              <a:latin typeface="Arial" panose="020B0604020202020204" pitchFamily="34" charset="0"/>
              <a:ea typeface="+mn-lt"/>
              <a:cs typeface="Arial" panose="020B0604020202020204" pitchFamily="34" charset="0"/>
            </a:endParaRPr>
          </a:p>
          <a:p>
            <a:pPr algn="just">
              <a:buFont typeface="Arial"/>
              <a:buChar char="•"/>
            </a:pPr>
            <a:endParaRPr lang="en-US" dirty="0">
              <a:latin typeface="Arial" panose="020B0604020202020204" pitchFamily="34" charset="0"/>
              <a:ea typeface="+mn-lt"/>
              <a:cs typeface="Arial" panose="020B0604020202020204" pitchFamily="34" charset="0"/>
            </a:endParaRPr>
          </a:p>
          <a:p>
            <a:pPr algn="just">
              <a:buFont typeface="Arial"/>
              <a:buChar char="•"/>
            </a:pPr>
            <a:endParaRPr lang="en-US" dirty="0">
              <a:latin typeface="Arial" panose="020B0604020202020204" pitchFamily="34" charset="0"/>
              <a:ea typeface="+mn-lt"/>
              <a:cs typeface="Arial" panose="020B0604020202020204" pitchFamily="34" charset="0"/>
            </a:endParaRPr>
          </a:p>
          <a:p>
            <a:pPr marL="285750" indent="-285750" algn="just">
              <a:buFont typeface="Arial"/>
              <a:buChar char="•"/>
            </a:pPr>
            <a:endParaRPr lang="en-US" dirty="0">
              <a:latin typeface="Arial" panose="020B0604020202020204" pitchFamily="34" charset="0"/>
              <a:ea typeface="+mn-lt"/>
              <a:cs typeface="Arial" panose="020B0604020202020204" pitchFamily="34" charset="0"/>
            </a:endParaRPr>
          </a:p>
          <a:p>
            <a:pPr lvl="1" algn="just">
              <a:buFont typeface="Arial"/>
              <a:buChar char="•"/>
            </a:pPr>
            <a:endParaRPr lang="en-US" dirty="0">
              <a:latin typeface="Arial" panose="020B0604020202020204" pitchFamily="34" charset="0"/>
              <a:ea typeface="+mn-lt"/>
              <a:cs typeface="Arial" panose="020B0604020202020204" pitchFamily="34" charset="0"/>
            </a:endParaRPr>
          </a:p>
          <a:p>
            <a:pPr lvl="1" algn="just">
              <a:buFont typeface="Arial"/>
              <a:buChar char="•"/>
            </a:pPr>
            <a:endParaRPr lang="en-US" dirty="0">
              <a:latin typeface="Arial" panose="020B0604020202020204" pitchFamily="34" charset="0"/>
              <a:ea typeface="+mn-lt"/>
              <a:cs typeface="Arial" panose="020B0604020202020204" pitchFamily="34" charset="0"/>
            </a:endParaRPr>
          </a:p>
          <a:p>
            <a:pPr marL="285750" indent="-285750" algn="just">
              <a:buFont typeface="Arial,Sans-Serif"/>
              <a:buChar char="•"/>
            </a:pPr>
            <a:endParaRPr lang="en-US" dirty="0">
              <a:latin typeface="Arial" panose="020B0604020202020204" pitchFamily="34" charset="0"/>
              <a:ea typeface="+mn-lt"/>
              <a:cs typeface="Arial" panose="020B0604020202020204" pitchFamily="34" charset="0"/>
            </a:endParaRPr>
          </a:p>
        </p:txBody>
      </p:sp>
      <p:pic>
        <p:nvPicPr>
          <p:cNvPr id="6" name="Graphic 6013" descr="Universal access">
            <a:extLst>
              <a:ext uri="{FF2B5EF4-FFF2-40B4-BE49-F238E27FC236}">
                <a16:creationId xmlns:a16="http://schemas.microsoft.com/office/drawing/2014/main" id="{E7EDDD43-D487-420E-BE36-8359F51A6B0A}"/>
              </a:ext>
            </a:extLst>
          </p:cNvPr>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72424" y="212009"/>
            <a:ext cx="916455" cy="851470"/>
          </a:xfrm>
          <a:prstGeom prst="rect">
            <a:avLst/>
          </a:prstGeom>
        </p:spPr>
      </p:pic>
      <p:sp>
        <p:nvSpPr>
          <p:cNvPr id="7" name="Rectangle 6">
            <a:extLst>
              <a:ext uri="{FF2B5EF4-FFF2-40B4-BE49-F238E27FC236}">
                <a16:creationId xmlns:a16="http://schemas.microsoft.com/office/drawing/2014/main" id="{B32FA4FC-9AD0-594F-8902-54EA91C4C506}"/>
              </a:ext>
            </a:extLst>
          </p:cNvPr>
          <p:cNvSpPr/>
          <p:nvPr/>
        </p:nvSpPr>
        <p:spPr>
          <a:xfrm>
            <a:off x="1714501" y="4981666"/>
            <a:ext cx="6256858" cy="1200329"/>
          </a:xfrm>
          <a:prstGeom prst="rect">
            <a:avLst/>
          </a:prstGeom>
          <a:solidFill>
            <a:schemeClr val="bg2"/>
          </a:solidFill>
        </p:spPr>
        <p:txBody>
          <a:bodyPr wrap="square">
            <a:spAutoFit/>
          </a:bodyPr>
          <a:lstStyle/>
          <a:p>
            <a:pPr algn="r"/>
            <a:r>
              <a:rPr lang="en-US" b="1" i="1" dirty="0">
                <a:solidFill>
                  <a:srgbClr val="005A8B"/>
                </a:solidFill>
                <a:latin typeface="Arial" panose="020B0604020202020204" pitchFamily="34" charset="0"/>
                <a:ea typeface="Calibri" panose="020F0502020204030204" pitchFamily="34" charset="0"/>
                <a:cs typeface="Arial" panose="020B0604020202020204" pitchFamily="34" charset="0"/>
              </a:rPr>
              <a:t>“Town meeting formats late at night may be hard for those without transportation to attend or mobility issues to participate too long to sit.”</a:t>
            </a:r>
          </a:p>
          <a:p>
            <a:pPr algn="r"/>
            <a:r>
              <a:rPr lang="en-US" b="1" i="1" dirty="0">
                <a:solidFill>
                  <a:srgbClr val="005A8B"/>
                </a:solidFill>
                <a:latin typeface="Arial" panose="020B0604020202020204" pitchFamily="34" charset="0"/>
                <a:ea typeface="Calibri" panose="020F0502020204030204" pitchFamily="34" charset="0"/>
                <a:cs typeface="Arial" panose="020B0604020202020204" pitchFamily="34" charset="0"/>
              </a:rPr>
              <a:t> – Forum Respondent</a:t>
            </a:r>
            <a:endParaRPr lang="en-US" b="1" dirty="0">
              <a:solidFill>
                <a:srgbClr val="005A8B"/>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2458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7D4660-CEF0-4256-A448-37337132A2B4}"/>
              </a:ext>
            </a:extLst>
          </p:cNvPr>
          <p:cNvSpPr txBox="1">
            <a:spLocks/>
          </p:cNvSpPr>
          <p:nvPr/>
        </p:nvSpPr>
        <p:spPr>
          <a:xfrm>
            <a:off x="920286" y="331178"/>
            <a:ext cx="8229600"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r>
              <a:rPr lang="en-US" altLang="en-US" sz="3200" b="1" dirty="0">
                <a:latin typeface="Arial"/>
                <a:ea typeface="ＭＳ Ｐゴシック"/>
              </a:rPr>
              <a:t>Recommended Age Friendly Action</a:t>
            </a:r>
          </a:p>
        </p:txBody>
      </p:sp>
      <p:sp>
        <p:nvSpPr>
          <p:cNvPr id="5" name="TextBox 4">
            <a:extLst>
              <a:ext uri="{FF2B5EF4-FFF2-40B4-BE49-F238E27FC236}">
                <a16:creationId xmlns:a16="http://schemas.microsoft.com/office/drawing/2014/main" id="{85F2928B-0C11-4A53-A78E-9569D3F6FACE}"/>
              </a:ext>
            </a:extLst>
          </p:cNvPr>
          <p:cNvSpPr txBox="1"/>
          <p:nvPr/>
        </p:nvSpPr>
        <p:spPr>
          <a:xfrm>
            <a:off x="297817" y="1135784"/>
            <a:ext cx="824202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solidFill>
                  <a:srgbClr val="005A8B"/>
                </a:solidFill>
                <a:latin typeface="Arial" panose="020B0604020202020204" pitchFamily="34" charset="0"/>
                <a:ea typeface="+mn-lt"/>
                <a:cs typeface="Arial" panose="020B0604020202020204" pitchFamily="34" charset="0"/>
              </a:rPr>
              <a:t>Address accessibility issues at the Library</a:t>
            </a:r>
            <a:r>
              <a:rPr lang="en-US" dirty="0">
                <a:solidFill>
                  <a:srgbClr val="005A8B"/>
                </a:solidFill>
                <a:latin typeface="Arial" panose="020B0604020202020204" pitchFamily="34" charset="0"/>
                <a:ea typeface="+mn-lt"/>
                <a:cs typeface="Arial" panose="020B0604020202020204" pitchFamily="34" charset="0"/>
              </a:rPr>
              <a:t>—installation of sound system in the auditorium that allows for all persons to hear and consider ways to avoid residents needing to wait for an elevator to access the bathrooms.</a:t>
            </a:r>
          </a:p>
          <a:p>
            <a:endParaRPr lang="en-US" dirty="0">
              <a:solidFill>
                <a:srgbClr val="005A8B"/>
              </a:solidFill>
              <a:latin typeface="Arial" panose="020B0604020202020204" pitchFamily="34" charset="0"/>
              <a:ea typeface="+mn-lt"/>
              <a:cs typeface="Arial" panose="020B0604020202020204" pitchFamily="34" charset="0"/>
            </a:endParaRPr>
          </a:p>
          <a:p>
            <a:pPr marL="285750" indent="-285750">
              <a:buFont typeface="Arial"/>
              <a:buChar char="•"/>
            </a:pPr>
            <a:r>
              <a:rPr lang="en-US" b="1" dirty="0">
                <a:solidFill>
                  <a:srgbClr val="005A8B"/>
                </a:solidFill>
                <a:latin typeface="Arial" panose="020B0604020202020204" pitchFamily="34" charset="0"/>
                <a:ea typeface="+mn-lt"/>
                <a:cs typeface="Arial" panose="020B0604020202020204" pitchFamily="34" charset="0"/>
              </a:rPr>
              <a:t>In partnership with the Disabilities Commission, consider implementing community walk audits </a:t>
            </a:r>
            <a:r>
              <a:rPr lang="en-US" dirty="0">
                <a:solidFill>
                  <a:srgbClr val="005A8B"/>
                </a:solidFill>
                <a:latin typeface="Arial" panose="020B0604020202020204" pitchFamily="34" charset="0"/>
                <a:ea typeface="+mn-lt"/>
                <a:cs typeface="Arial" panose="020B0604020202020204" pitchFamily="34" charset="0"/>
              </a:rPr>
              <a:t>to identify additional barriers to walkability and locations for curb cut outs, shelter, and seating</a:t>
            </a:r>
          </a:p>
          <a:p>
            <a:pPr marL="742950" lvl="1" indent="-285750">
              <a:buFont typeface="Arial"/>
              <a:buChar char="•"/>
            </a:pPr>
            <a:r>
              <a:rPr lang="en-US" dirty="0">
                <a:solidFill>
                  <a:srgbClr val="005A8B"/>
                </a:solidFill>
                <a:latin typeface="Arial" panose="020B0604020202020204" pitchFamily="34" charset="0"/>
                <a:ea typeface="+mn-lt"/>
                <a:cs typeface="Arial" panose="020B0604020202020204" pitchFamily="34" charset="0"/>
              </a:rPr>
              <a:t>Establish a communication platform to keep residents informed of progress on repairs and progress on the Complete Streets initiative</a:t>
            </a:r>
          </a:p>
          <a:p>
            <a:endParaRPr lang="en-US" dirty="0">
              <a:solidFill>
                <a:srgbClr val="005A8B"/>
              </a:solidFill>
              <a:latin typeface="Arial" panose="020B0604020202020204" pitchFamily="34" charset="0"/>
              <a:ea typeface="+mn-lt"/>
              <a:cs typeface="Arial" panose="020B0604020202020204" pitchFamily="34" charset="0"/>
            </a:endParaRPr>
          </a:p>
          <a:p>
            <a:pPr marL="285750" indent="-285750">
              <a:buFont typeface="Arial"/>
              <a:buChar char="•"/>
            </a:pPr>
            <a:r>
              <a:rPr lang="en-US" b="1" dirty="0">
                <a:solidFill>
                  <a:srgbClr val="005A8B"/>
                </a:solidFill>
                <a:latin typeface="Arial" panose="020B0604020202020204" pitchFamily="34" charset="0"/>
                <a:ea typeface="+mn-lt"/>
                <a:cs typeface="Arial" panose="020B0604020202020204" pitchFamily="34" charset="0"/>
              </a:rPr>
              <a:t>Build partnerships with Stoneham’s Disabilities Commission and continue to incorporate ADA compliance and age friendly features in buildings and outdoor spaces, </a:t>
            </a:r>
            <a:r>
              <a:rPr lang="en-US" dirty="0">
                <a:solidFill>
                  <a:srgbClr val="005A8B"/>
                </a:solidFill>
                <a:latin typeface="Arial" panose="020B0604020202020204" pitchFamily="34" charset="0"/>
                <a:ea typeface="+mn-lt"/>
                <a:cs typeface="Arial" panose="020B0604020202020204" pitchFamily="34" charset="0"/>
              </a:rPr>
              <a:t>including intergenerational playgrounds, updated signage, and parks.</a:t>
            </a:r>
          </a:p>
          <a:p>
            <a:endParaRPr lang="en-US" dirty="0">
              <a:solidFill>
                <a:srgbClr val="005A8B"/>
              </a:solidFill>
              <a:latin typeface="Arial" panose="020B0604020202020204" pitchFamily="34" charset="0"/>
              <a:ea typeface="+mn-lt"/>
              <a:cs typeface="Arial" panose="020B0604020202020204" pitchFamily="34" charset="0"/>
            </a:endParaRPr>
          </a:p>
          <a:p>
            <a:pPr marL="285750" indent="-285750">
              <a:buFont typeface="Arial"/>
              <a:buChar char="•"/>
            </a:pPr>
            <a:r>
              <a:rPr lang="en-US" b="1" dirty="0">
                <a:solidFill>
                  <a:srgbClr val="005A8B"/>
                </a:solidFill>
                <a:latin typeface="Arial" panose="020B0604020202020204" pitchFamily="34" charset="0"/>
                <a:ea typeface="+mn-lt"/>
                <a:cs typeface="Arial" panose="020B0604020202020204" pitchFamily="34" charset="0"/>
              </a:rPr>
              <a:t>In response to COVID-19 consider the expansion of outdoor features </a:t>
            </a:r>
            <a:r>
              <a:rPr lang="en-US" dirty="0">
                <a:solidFill>
                  <a:srgbClr val="005A8B"/>
                </a:solidFill>
                <a:latin typeface="Arial" panose="020B0604020202020204" pitchFamily="34" charset="0"/>
                <a:ea typeface="+mn-lt"/>
                <a:cs typeface="Arial" panose="020B0604020202020204" pitchFamily="34" charset="0"/>
              </a:rPr>
              <a:t>such as additional weather protected seating and outdoor programming at the Senior Center and Stoneham Town Common.</a:t>
            </a:r>
          </a:p>
        </p:txBody>
      </p:sp>
      <p:pic>
        <p:nvPicPr>
          <p:cNvPr id="6" name="Graphic 6013" descr="Universal access">
            <a:extLst>
              <a:ext uri="{FF2B5EF4-FFF2-40B4-BE49-F238E27FC236}">
                <a16:creationId xmlns:a16="http://schemas.microsoft.com/office/drawing/2014/main" id="{E7EDDD43-D487-420E-BE36-8359F51A6B0A}"/>
              </a:ext>
            </a:extLst>
          </p:cNvPr>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72424" y="212009"/>
            <a:ext cx="916455" cy="851470"/>
          </a:xfrm>
          <a:prstGeom prst="rect">
            <a:avLst/>
          </a:prstGeom>
        </p:spPr>
      </p:pic>
    </p:spTree>
    <p:extLst>
      <p:ext uri="{BB962C8B-B14F-4D97-AF65-F5344CB8AC3E}">
        <p14:creationId xmlns:p14="http://schemas.microsoft.com/office/powerpoint/2010/main" val="3945326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7D4660-CEF0-4256-A448-37337132A2B4}"/>
              </a:ext>
            </a:extLst>
          </p:cNvPr>
          <p:cNvSpPr txBox="1">
            <a:spLocks/>
          </p:cNvSpPr>
          <p:nvPr/>
        </p:nvSpPr>
        <p:spPr>
          <a:xfrm>
            <a:off x="812960" y="316985"/>
            <a:ext cx="8331040" cy="1318648"/>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r>
              <a:rPr lang="en-US" altLang="en-US" sz="3200" b="1" dirty="0">
                <a:latin typeface="Arial"/>
                <a:ea typeface="ＭＳ Ｐゴシック"/>
              </a:rPr>
              <a:t>Community Support and Health Service Needs in Stoneham</a:t>
            </a:r>
            <a:endParaRPr lang="en-US" altLang="en-US" sz="3200" b="1" dirty="0">
              <a:latin typeface="Arial"/>
            </a:endParaRPr>
          </a:p>
        </p:txBody>
      </p:sp>
      <p:pic>
        <p:nvPicPr>
          <p:cNvPr id="8" name="Graphic 6015" descr="Care">
            <a:extLst>
              <a:ext uri="{FF2B5EF4-FFF2-40B4-BE49-F238E27FC236}">
                <a16:creationId xmlns:a16="http://schemas.microsoft.com/office/drawing/2014/main" id="{71FC5F61-84CB-41B6-8E87-1712B703EBD2}"/>
              </a:ext>
            </a:extLst>
          </p:cNvPr>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99371" y="316985"/>
            <a:ext cx="827177" cy="864154"/>
          </a:xfrm>
          <a:prstGeom prst="rect">
            <a:avLst/>
          </a:prstGeom>
        </p:spPr>
      </p:pic>
      <p:sp>
        <p:nvSpPr>
          <p:cNvPr id="2" name="Rectangle 1"/>
          <p:cNvSpPr/>
          <p:nvPr/>
        </p:nvSpPr>
        <p:spPr>
          <a:xfrm>
            <a:off x="399371" y="1434421"/>
            <a:ext cx="7908373" cy="4938083"/>
          </a:xfrm>
          <a:prstGeom prst="rect">
            <a:avLst/>
          </a:prstGeom>
        </p:spPr>
        <p:txBody>
          <a:bodyPr wrap="square">
            <a:spAutoFit/>
          </a:bodyPr>
          <a:lstStyle/>
          <a:p>
            <a:pPr marL="342900" marR="0" lvl="0" indent="-342900" algn="just">
              <a:lnSpc>
                <a:spcPct val="107000"/>
              </a:lnSpc>
              <a:spcBef>
                <a:spcPts val="0"/>
              </a:spcBef>
              <a:spcAft>
                <a:spcPts val="800"/>
              </a:spcAft>
              <a:buFont typeface="Symbol" panose="05050102010706020507" pitchFamily="18" charset="2"/>
              <a:buChar char=""/>
            </a:pPr>
            <a:r>
              <a:rPr lang="en-US" b="1" dirty="0">
                <a:solidFill>
                  <a:srgbClr val="005A8B"/>
                </a:solidFill>
                <a:latin typeface="Arial" panose="020B0604020202020204" pitchFamily="34" charset="0"/>
                <a:ea typeface="Calibri" panose="020F0502020204030204" pitchFamily="34" charset="0"/>
                <a:cs typeface="Arial" panose="020B0604020202020204" pitchFamily="34" charset="0"/>
              </a:rPr>
              <a:t>An increase in calls for mental and behavioral health needs have been observed by the Stoneham Fire and Police Departments </a:t>
            </a:r>
          </a:p>
          <a:p>
            <a:pPr marL="800100" lvl="1" indent="-342900" algn="just">
              <a:lnSpc>
                <a:spcPct val="107000"/>
              </a:lnSpc>
              <a:spcAft>
                <a:spcPts val="800"/>
              </a:spcAft>
              <a:buFont typeface="Symbol" panose="05050102010706020507" pitchFamily="18" charset="2"/>
              <a:buChar char=""/>
            </a:pPr>
            <a:r>
              <a:rPr lang="en-US" dirty="0">
                <a:solidFill>
                  <a:srgbClr val="005A8B"/>
                </a:solidFill>
                <a:latin typeface="Arial" panose="020B0604020202020204" pitchFamily="34" charset="0"/>
                <a:ea typeface="Calibri" panose="020F0502020204030204" pitchFamily="34" charset="0"/>
                <a:cs typeface="Arial" panose="020B0604020202020204" pitchFamily="34" charset="0"/>
              </a:rPr>
              <a:t>Capacity to respond to this growing demand is limited</a:t>
            </a:r>
          </a:p>
          <a:p>
            <a:pPr marL="342900" marR="0" lvl="0" indent="-342900" algn="just">
              <a:lnSpc>
                <a:spcPct val="107000"/>
              </a:lnSpc>
              <a:spcBef>
                <a:spcPts val="0"/>
              </a:spcBef>
              <a:spcAft>
                <a:spcPts val="800"/>
              </a:spcAft>
              <a:buFont typeface="Symbol" panose="05050102010706020507" pitchFamily="18" charset="2"/>
              <a:buChar char=""/>
            </a:pPr>
            <a:endParaRPr lang="en-US" b="1" dirty="0">
              <a:solidFill>
                <a:srgbClr val="005A8B"/>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Font typeface="Symbol" panose="05050102010706020507" pitchFamily="18" charset="2"/>
              <a:buChar char=""/>
            </a:pPr>
            <a:r>
              <a:rPr lang="en-US" b="1" dirty="0">
                <a:solidFill>
                  <a:srgbClr val="005A8B"/>
                </a:solidFill>
                <a:latin typeface="Arial" panose="020B0604020202020204" pitchFamily="34" charset="0"/>
                <a:ea typeface="Calibri" panose="020F0502020204030204" pitchFamily="34" charset="0"/>
                <a:cs typeface="Arial" panose="020B0604020202020204" pitchFamily="34" charset="0"/>
              </a:rPr>
              <a:t>14% of Stoneham residents age 65+ report having a diagnosis of Alzheimer’s or related dementia</a:t>
            </a:r>
            <a:r>
              <a:rPr lang="en-US" dirty="0">
                <a:solidFill>
                  <a:srgbClr val="005A8B"/>
                </a:solidFill>
                <a:latin typeface="Arial" panose="020B0604020202020204" pitchFamily="34" charset="0"/>
                <a:ea typeface="Calibri" panose="020F0502020204030204" pitchFamily="34" charset="0"/>
                <a:cs typeface="Arial" panose="020B0604020202020204" pitchFamily="34" charset="0"/>
              </a:rPr>
              <a:t>—likely an under report. This signifies the importance of caregiver support/respite as well as the inclusion of dementia friendly practices.</a:t>
            </a:r>
          </a:p>
          <a:p>
            <a:pPr marL="342900" marR="0" lvl="0" indent="-342900" algn="just">
              <a:lnSpc>
                <a:spcPct val="107000"/>
              </a:lnSpc>
              <a:spcBef>
                <a:spcPts val="0"/>
              </a:spcBef>
              <a:spcAft>
                <a:spcPts val="800"/>
              </a:spcAft>
              <a:buFont typeface="Symbol" panose="05050102010706020507" pitchFamily="18" charset="2"/>
              <a:buChar char=""/>
            </a:pPr>
            <a:endParaRPr lang="en-US" b="1" dirty="0">
              <a:solidFill>
                <a:srgbClr val="005A8B"/>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Font typeface="Symbol" panose="05050102010706020507" pitchFamily="18" charset="2"/>
              <a:buChar char=""/>
            </a:pPr>
            <a:r>
              <a:rPr lang="en-US" b="1" dirty="0">
                <a:solidFill>
                  <a:srgbClr val="005A8B"/>
                </a:solidFill>
                <a:latin typeface="Arial" panose="020B0604020202020204" pitchFamily="34" charset="0"/>
                <a:ea typeface="Calibri" panose="020F0502020204030204" pitchFamily="34" charset="0"/>
                <a:cs typeface="Arial" panose="020B0604020202020204" pitchFamily="34" charset="0"/>
              </a:rPr>
              <a:t>Lack of family nearby contributes to isolation and vulnerability </a:t>
            </a:r>
            <a:r>
              <a:rPr lang="en-US" dirty="0">
                <a:solidFill>
                  <a:srgbClr val="005A8B"/>
                </a:solidFill>
                <a:latin typeface="Arial" panose="020B0604020202020204" pitchFamily="34" charset="0"/>
                <a:ea typeface="Calibri" panose="020F0502020204030204" pitchFamily="34" charset="0"/>
                <a:cs typeface="Arial" panose="020B0604020202020204" pitchFamily="34" charset="0"/>
              </a:rPr>
              <a:t>during times of crisis</a:t>
            </a:r>
          </a:p>
          <a:p>
            <a:pPr marL="342900" marR="0" lvl="0" indent="-342900" algn="just">
              <a:lnSpc>
                <a:spcPct val="107000"/>
              </a:lnSpc>
              <a:spcBef>
                <a:spcPts val="0"/>
              </a:spcBef>
              <a:spcAft>
                <a:spcPts val="800"/>
              </a:spcAft>
              <a:buFont typeface="Symbol" panose="05050102010706020507" pitchFamily="18" charset="2"/>
              <a:buChar char=""/>
            </a:pPr>
            <a:endParaRPr lang="en-US" b="1" dirty="0">
              <a:solidFill>
                <a:srgbClr val="005A8B"/>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Font typeface="Symbol" panose="05050102010706020507" pitchFamily="18" charset="2"/>
              <a:buChar char=""/>
            </a:pPr>
            <a:r>
              <a:rPr lang="en-US" b="1" dirty="0">
                <a:solidFill>
                  <a:srgbClr val="005A8B"/>
                </a:solidFill>
                <a:latin typeface="Arial" panose="020B0604020202020204" pitchFamily="34" charset="0"/>
                <a:ea typeface="Calibri" panose="020F0502020204030204" pitchFamily="34" charset="0"/>
                <a:cs typeface="Arial" panose="020B0604020202020204" pitchFamily="34" charset="0"/>
              </a:rPr>
              <a:t>Many resources exist in Stoneham and yet awareness of these resources remains low</a:t>
            </a:r>
          </a:p>
        </p:txBody>
      </p:sp>
    </p:spTree>
    <p:extLst>
      <p:ext uri="{BB962C8B-B14F-4D97-AF65-F5344CB8AC3E}">
        <p14:creationId xmlns:p14="http://schemas.microsoft.com/office/powerpoint/2010/main" val="4135748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7D4660-CEF0-4256-A448-37337132A2B4}"/>
              </a:ext>
            </a:extLst>
          </p:cNvPr>
          <p:cNvSpPr txBox="1">
            <a:spLocks/>
          </p:cNvSpPr>
          <p:nvPr/>
        </p:nvSpPr>
        <p:spPr>
          <a:xfrm>
            <a:off x="812960" y="316985"/>
            <a:ext cx="8862646"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r>
              <a:rPr lang="en-US" altLang="en-US" sz="3200" b="1" dirty="0">
                <a:latin typeface="Arial"/>
                <a:ea typeface="ＭＳ Ｐゴシック"/>
              </a:rPr>
              <a:t>Recommended Age Friendly Action</a:t>
            </a:r>
            <a:endParaRPr lang="en-US" altLang="en-US" sz="3200" b="1" dirty="0">
              <a:latin typeface="Arial"/>
            </a:endParaRPr>
          </a:p>
        </p:txBody>
      </p:sp>
      <p:sp>
        <p:nvSpPr>
          <p:cNvPr id="5" name="TextBox 4">
            <a:extLst>
              <a:ext uri="{FF2B5EF4-FFF2-40B4-BE49-F238E27FC236}">
                <a16:creationId xmlns:a16="http://schemas.microsoft.com/office/drawing/2014/main" id="{85F2928B-0C11-4A53-A78E-9569D3F6FACE}"/>
              </a:ext>
            </a:extLst>
          </p:cNvPr>
          <p:cNvSpPr txBox="1"/>
          <p:nvPr/>
        </p:nvSpPr>
        <p:spPr>
          <a:xfrm>
            <a:off x="413465" y="1200596"/>
            <a:ext cx="7760674"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1400" dirty="0">
              <a:latin typeface="Arial" panose="020B0604020202020204" pitchFamily="34" charset="0"/>
              <a:ea typeface="+mn-lt"/>
              <a:cs typeface="Arial" panose="020B0604020202020204" pitchFamily="34" charset="0"/>
            </a:endParaRPr>
          </a:p>
          <a:p>
            <a:pPr marL="285750" indent="-285750" algn="just">
              <a:buFont typeface="Arial" panose="020B0604020202020204" pitchFamily="34" charset="0"/>
              <a:buChar char="•"/>
            </a:pPr>
            <a:r>
              <a:rPr lang="en-US" sz="1600" b="1" dirty="0">
                <a:solidFill>
                  <a:srgbClr val="005A8B"/>
                </a:solidFill>
                <a:latin typeface="Arial" panose="020B0604020202020204" pitchFamily="34" charset="0"/>
                <a:ea typeface="+mn-lt"/>
                <a:cs typeface="Arial" panose="020B0604020202020204" pitchFamily="34" charset="0"/>
              </a:rPr>
              <a:t>Consider pilot-testing a “community service officer” at the Stoneham Police/Fire departments to address mental, behavioral health conditions</a:t>
            </a:r>
          </a:p>
          <a:p>
            <a:pPr marL="285750" indent="-285750" algn="just">
              <a:buFont typeface="Arial" panose="020B0604020202020204" pitchFamily="34" charset="0"/>
              <a:buChar char="•"/>
            </a:pPr>
            <a:endParaRPr lang="en-US" sz="1600" b="1"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panose="020B0604020202020204" pitchFamily="34" charset="0"/>
              <a:buChar char="•"/>
            </a:pPr>
            <a:r>
              <a:rPr lang="en-US" sz="1600" b="1" dirty="0">
                <a:solidFill>
                  <a:srgbClr val="005A8B"/>
                </a:solidFill>
                <a:latin typeface="Arial" panose="020B0604020202020204" pitchFamily="34" charset="0"/>
                <a:ea typeface="+mn-lt"/>
                <a:cs typeface="Arial" panose="020B0604020202020204" pitchFamily="34" charset="0"/>
              </a:rPr>
              <a:t>Explore other ways to augment social work services at the Town-level through a shared position across public health, senior center</a:t>
            </a:r>
          </a:p>
          <a:p>
            <a:pPr marL="285750" indent="-285750" algn="just">
              <a:buFont typeface="Arial" panose="020B0604020202020204" pitchFamily="34" charset="0"/>
              <a:buChar char="•"/>
            </a:pPr>
            <a:endParaRPr lang="en-US" sz="1600" b="1"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panose="020B0604020202020204" pitchFamily="34" charset="0"/>
              <a:buChar char="•"/>
            </a:pPr>
            <a:r>
              <a:rPr lang="en-US" sz="1600" b="1" dirty="0">
                <a:solidFill>
                  <a:srgbClr val="005A8B"/>
                </a:solidFill>
                <a:latin typeface="Arial" panose="020B0604020202020204" pitchFamily="34" charset="0"/>
                <a:ea typeface="+mn-lt"/>
                <a:cs typeface="Arial" panose="020B0604020202020204" pitchFamily="34" charset="0"/>
              </a:rPr>
              <a:t>Consider establishing an Age Friendly Stoneham Network </a:t>
            </a:r>
            <a:r>
              <a:rPr lang="en-US" sz="1600" dirty="0">
                <a:solidFill>
                  <a:srgbClr val="005A8B"/>
                </a:solidFill>
                <a:latin typeface="Arial" panose="020B0604020202020204" pitchFamily="34" charset="0"/>
                <a:ea typeface="+mn-lt"/>
                <a:cs typeface="Arial" panose="020B0604020202020204" pitchFamily="34" charset="0"/>
              </a:rPr>
              <a:t>that meets quarterly for coffee to update one another about recent events, developments or opportunities for collaboration. This allows for open lines of communication and networking among stakeholders in the area around issues of aging in the community.</a:t>
            </a:r>
          </a:p>
          <a:p>
            <a:pPr algn="just"/>
            <a:endParaRPr lang="en-US" sz="1600"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sz="1600" b="1" dirty="0">
                <a:solidFill>
                  <a:srgbClr val="005A8B"/>
                </a:solidFill>
                <a:latin typeface="Arial" panose="020B0604020202020204" pitchFamily="34" charset="0"/>
                <a:ea typeface="+mn-lt"/>
                <a:cs typeface="Arial" panose="020B0604020202020204" pitchFamily="34" charset="0"/>
              </a:rPr>
              <a:t>Encourage and facilitate dementia and age friendly practices in town departments, town sponsored activities, and in businesses.</a:t>
            </a:r>
          </a:p>
          <a:p>
            <a:pPr marL="585788" lvl="1" indent="-423863" algn="just">
              <a:buFont typeface="Arial"/>
              <a:buChar char="•"/>
            </a:pPr>
            <a:r>
              <a:rPr lang="en-US" sz="1600" dirty="0">
                <a:solidFill>
                  <a:srgbClr val="005A8B"/>
                </a:solidFill>
                <a:latin typeface="Arial" panose="020B0604020202020204" pitchFamily="34" charset="0"/>
                <a:ea typeface="+mn-lt"/>
                <a:cs typeface="Arial" panose="020B0604020202020204" pitchFamily="34" charset="0"/>
              </a:rPr>
              <a:t>Consider holding a forum featuring Purple </a:t>
            </a:r>
            <a:r>
              <a:rPr lang="en-US" sz="1600" dirty="0" smtClean="0">
                <a:solidFill>
                  <a:srgbClr val="005A8B"/>
                </a:solidFill>
                <a:latin typeface="Arial" panose="020B0604020202020204" pitchFamily="34" charset="0"/>
                <a:ea typeface="+mn-lt"/>
                <a:cs typeface="Arial" panose="020B0604020202020204" pitchFamily="34" charset="0"/>
              </a:rPr>
              <a:t>Table</a:t>
            </a:r>
            <a:endParaRPr lang="en-US" sz="1600" dirty="0">
              <a:solidFill>
                <a:srgbClr val="005A8B"/>
              </a:solidFill>
              <a:latin typeface="Arial" panose="020B0604020202020204" pitchFamily="34" charset="0"/>
              <a:ea typeface="+mn-lt"/>
              <a:cs typeface="Arial" panose="020B0604020202020204" pitchFamily="34" charset="0"/>
            </a:endParaRPr>
          </a:p>
          <a:p>
            <a:pPr marL="585788" lvl="1" indent="-423863" algn="just">
              <a:buFont typeface="Arial"/>
              <a:buChar char="•"/>
            </a:pPr>
            <a:r>
              <a:rPr lang="en-US" sz="1600" dirty="0">
                <a:solidFill>
                  <a:srgbClr val="005A8B"/>
                </a:solidFill>
                <a:latin typeface="Arial" panose="020B0604020202020204" pitchFamily="34" charset="0"/>
                <a:ea typeface="+mn-lt"/>
                <a:cs typeface="Arial" panose="020B0604020202020204" pitchFamily="34" charset="0"/>
              </a:rPr>
              <a:t>Approach the faith communities about participating in the “Purple Pew” program. </a:t>
            </a:r>
            <a:endParaRPr lang="en-US" sz="1400" dirty="0">
              <a:latin typeface="Arial" panose="020B0604020202020204" pitchFamily="34" charset="0"/>
              <a:cs typeface="Arial" panose="020B0604020202020204" pitchFamily="34" charset="0"/>
            </a:endParaRPr>
          </a:p>
        </p:txBody>
      </p:sp>
      <p:pic>
        <p:nvPicPr>
          <p:cNvPr id="8" name="Graphic 6015" descr="Care">
            <a:extLst>
              <a:ext uri="{FF2B5EF4-FFF2-40B4-BE49-F238E27FC236}">
                <a16:creationId xmlns:a16="http://schemas.microsoft.com/office/drawing/2014/main" id="{71FC5F61-84CB-41B6-8E87-1712B703EBD2}"/>
              </a:ext>
            </a:extLst>
          </p:cNvPr>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13465" y="316985"/>
            <a:ext cx="985797" cy="1015927"/>
          </a:xfrm>
          <a:prstGeom prst="rect">
            <a:avLst/>
          </a:prstGeom>
        </p:spPr>
      </p:pic>
    </p:spTree>
    <p:extLst>
      <p:ext uri="{BB962C8B-B14F-4D97-AF65-F5344CB8AC3E}">
        <p14:creationId xmlns:p14="http://schemas.microsoft.com/office/powerpoint/2010/main" val="1948685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7D4660-CEF0-4256-A448-37337132A2B4}"/>
              </a:ext>
            </a:extLst>
          </p:cNvPr>
          <p:cNvSpPr txBox="1">
            <a:spLocks/>
          </p:cNvSpPr>
          <p:nvPr/>
        </p:nvSpPr>
        <p:spPr>
          <a:xfrm>
            <a:off x="1061357" y="452734"/>
            <a:ext cx="8229600"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r>
              <a:rPr lang="en-US" altLang="en-US" sz="3200" b="1" dirty="0">
                <a:latin typeface="Arial"/>
                <a:ea typeface="ＭＳ Ｐゴシック"/>
              </a:rPr>
              <a:t>Social Participation Needs in Stoneham</a:t>
            </a:r>
            <a:endParaRPr lang="en-US" altLang="en-US" sz="3200" b="1" dirty="0">
              <a:latin typeface="Arial"/>
            </a:endParaRPr>
          </a:p>
        </p:txBody>
      </p:sp>
      <p:sp>
        <p:nvSpPr>
          <p:cNvPr id="2" name="TextBox 1">
            <a:extLst>
              <a:ext uri="{FF2B5EF4-FFF2-40B4-BE49-F238E27FC236}">
                <a16:creationId xmlns:a16="http://schemas.microsoft.com/office/drawing/2014/main" id="{42426EBE-F5EC-4204-AADC-33B31E10A779}"/>
              </a:ext>
            </a:extLst>
          </p:cNvPr>
          <p:cNvSpPr txBox="1"/>
          <p:nvPr/>
        </p:nvSpPr>
        <p:spPr>
          <a:xfrm>
            <a:off x="568450" y="1987420"/>
            <a:ext cx="7842737"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pPr>
            <a:r>
              <a:rPr lang="en-US" sz="2000" dirty="0">
                <a:solidFill>
                  <a:srgbClr val="005A8B"/>
                </a:solidFill>
                <a:latin typeface="Arial" panose="020B0604020202020204" pitchFamily="34" charset="0"/>
                <a:ea typeface="+mn-lt"/>
                <a:cs typeface="Arial" panose="020B0604020202020204" pitchFamily="34" charset="0"/>
              </a:rPr>
              <a:t>During the pandemic and beyond there is a need to </a:t>
            </a:r>
            <a:r>
              <a:rPr lang="en-US" sz="2000" b="1" dirty="0">
                <a:solidFill>
                  <a:srgbClr val="005A8B"/>
                </a:solidFill>
                <a:latin typeface="Arial" panose="020B0604020202020204" pitchFamily="34" charset="0"/>
                <a:ea typeface="+mn-lt"/>
                <a:cs typeface="Arial" panose="020B0604020202020204" pitchFamily="34" charset="0"/>
              </a:rPr>
              <a:t>increase social connection opportunities for homebound seniors.</a:t>
            </a:r>
          </a:p>
          <a:p>
            <a:pPr marL="285750" indent="-285750" algn="just">
              <a:buFont typeface="Arial" panose="020B0604020202020204" pitchFamily="34" charset="0"/>
              <a:buChar char="•"/>
            </a:pPr>
            <a:endParaRPr lang="en-US" sz="2000"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Sans-Serif"/>
              <a:buChar char="•"/>
            </a:pPr>
            <a:r>
              <a:rPr lang="en-US" sz="2000" b="1" dirty="0">
                <a:solidFill>
                  <a:srgbClr val="005A8B"/>
                </a:solidFill>
                <a:latin typeface="Arial" panose="020B0604020202020204" pitchFamily="34" charset="0"/>
                <a:ea typeface="+mn-lt"/>
                <a:cs typeface="Arial" panose="020B0604020202020204" pitchFamily="34" charset="0"/>
              </a:rPr>
              <a:t>Senior Center participation among "younger seniors" is low</a:t>
            </a:r>
            <a:r>
              <a:rPr lang="en-US" sz="2000" dirty="0" smtClean="0">
                <a:solidFill>
                  <a:srgbClr val="005A8B"/>
                </a:solidFill>
                <a:latin typeface="Arial" panose="020B0604020202020204" pitchFamily="34" charset="0"/>
                <a:ea typeface="+mn-lt"/>
                <a:cs typeface="Arial" panose="020B0604020202020204" pitchFamily="34" charset="0"/>
              </a:rPr>
              <a:t>.</a:t>
            </a:r>
          </a:p>
          <a:p>
            <a:pPr marL="285750" indent="-285750" algn="just">
              <a:buFont typeface="Arial,Sans-Serif"/>
              <a:buChar char="•"/>
            </a:pPr>
            <a:endParaRPr lang="en-US" sz="2000"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Sans-Serif"/>
              <a:buChar char="•"/>
            </a:pPr>
            <a:r>
              <a:rPr lang="en-US" sz="2000" b="1" dirty="0">
                <a:solidFill>
                  <a:srgbClr val="005A8B"/>
                </a:solidFill>
                <a:latin typeface="Arial"/>
                <a:ea typeface="+mn-lt"/>
                <a:cs typeface="Arial"/>
              </a:rPr>
              <a:t>Residents of the </a:t>
            </a:r>
            <a:r>
              <a:rPr lang="en-US" sz="2000" b="1" dirty="0" smtClean="0">
                <a:solidFill>
                  <a:srgbClr val="005A8B"/>
                </a:solidFill>
                <a:latin typeface="Arial"/>
                <a:ea typeface="+mn-lt"/>
                <a:cs typeface="Arial"/>
              </a:rPr>
              <a:t>senior </a:t>
            </a:r>
            <a:r>
              <a:rPr lang="en-US" sz="2000" b="1" dirty="0">
                <a:solidFill>
                  <a:srgbClr val="005A8B"/>
                </a:solidFill>
                <a:latin typeface="Arial"/>
                <a:ea typeface="+mn-lt"/>
                <a:cs typeface="Arial"/>
              </a:rPr>
              <a:t>public housing buildings in Stoneham do not participate</a:t>
            </a:r>
            <a:r>
              <a:rPr lang="en-US" sz="2000" dirty="0">
                <a:solidFill>
                  <a:srgbClr val="005A8B"/>
                </a:solidFill>
                <a:latin typeface="Arial"/>
                <a:ea typeface="+mn-lt"/>
                <a:cs typeface="Arial"/>
              </a:rPr>
              <a:t> in Senior Center </a:t>
            </a:r>
            <a:r>
              <a:rPr lang="en-US" sz="2000" dirty="0" smtClean="0">
                <a:solidFill>
                  <a:srgbClr val="005A8B"/>
                </a:solidFill>
                <a:latin typeface="Arial"/>
                <a:ea typeface="+mn-lt"/>
                <a:cs typeface="Arial"/>
              </a:rPr>
              <a:t>programming</a:t>
            </a:r>
            <a:endParaRPr lang="en-US" sz="2000"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Sans-Serif"/>
              <a:buChar char="•"/>
            </a:pPr>
            <a:endParaRPr lang="en-US" sz="2000" dirty="0">
              <a:solidFill>
                <a:srgbClr val="005A8B"/>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000" dirty="0">
                <a:solidFill>
                  <a:srgbClr val="005A8B"/>
                </a:solidFill>
                <a:latin typeface="Arial" panose="020B0604020202020204" pitchFamily="34" charset="0"/>
                <a:ea typeface="+mn-lt"/>
                <a:cs typeface="Arial" panose="020B0604020202020204" pitchFamily="34" charset="0"/>
              </a:rPr>
              <a:t>Extensive programming is available through the Town (e.g., Library, Senior Center, Recreation Department etc.). However, the </a:t>
            </a:r>
            <a:r>
              <a:rPr lang="en-US" sz="2000" b="1" dirty="0">
                <a:solidFill>
                  <a:srgbClr val="005A8B"/>
                </a:solidFill>
                <a:latin typeface="Arial" panose="020B0604020202020204" pitchFamily="34" charset="0"/>
                <a:ea typeface="+mn-lt"/>
                <a:cs typeface="Arial" panose="020B0604020202020204" pitchFamily="34" charset="0"/>
              </a:rPr>
              <a:t>availability of informal social connections among neighbors and residents is less robust.</a:t>
            </a:r>
            <a:endParaRPr lang="en-US" sz="2000" b="1" dirty="0">
              <a:latin typeface="Arial" panose="020B0604020202020204" pitchFamily="34" charset="0"/>
              <a:ea typeface="+mn-lt"/>
              <a:cs typeface="Arial" panose="020B0604020202020204" pitchFamily="34" charset="0"/>
            </a:endParaRPr>
          </a:p>
        </p:txBody>
      </p:sp>
      <p:pic>
        <p:nvPicPr>
          <p:cNvPr id="6" name="Graphic 6014" descr="Connections">
            <a:extLst>
              <a:ext uri="{FF2B5EF4-FFF2-40B4-BE49-F238E27FC236}">
                <a16:creationId xmlns:a16="http://schemas.microsoft.com/office/drawing/2014/main" id="{B15F42D3-9467-4950-A424-70B134D9B687}"/>
              </a:ext>
            </a:extLst>
          </p:cNvPr>
          <p:cNvPicPr/>
          <p:nvPr/>
        </p:nvPicPr>
        <p:blipFill>
          <a:blip r:embed="rId2">
            <a:extLst>
              <a:ext uri="{96DAC541-7B7A-43D3-8B79-37D633B846F1}">
                <asvg:svgBlip xmlns="" xmlns:asvg="http://schemas.microsoft.com/office/drawing/2016/SVG/main" r:embed="rId3"/>
              </a:ext>
            </a:extLst>
          </a:blip>
          <a:stretch>
            <a:fillRect/>
          </a:stretch>
        </p:blipFill>
        <p:spPr>
          <a:xfrm>
            <a:off x="199734" y="341478"/>
            <a:ext cx="1083382" cy="1074442"/>
          </a:xfrm>
          <a:prstGeom prst="rect">
            <a:avLst/>
          </a:prstGeom>
        </p:spPr>
      </p:pic>
    </p:spTree>
    <p:extLst>
      <p:ext uri="{BB962C8B-B14F-4D97-AF65-F5344CB8AC3E}">
        <p14:creationId xmlns:p14="http://schemas.microsoft.com/office/powerpoint/2010/main" val="3864403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7D4660-CEF0-4256-A448-37337132A2B4}"/>
              </a:ext>
            </a:extLst>
          </p:cNvPr>
          <p:cNvSpPr txBox="1">
            <a:spLocks/>
          </p:cNvSpPr>
          <p:nvPr/>
        </p:nvSpPr>
        <p:spPr>
          <a:xfrm>
            <a:off x="980342" y="192605"/>
            <a:ext cx="8229600"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r>
              <a:rPr lang="en-US" altLang="en-US" sz="3200" b="1" dirty="0">
                <a:latin typeface="Arial"/>
                <a:ea typeface="ＭＳ Ｐゴシック"/>
              </a:rPr>
              <a:t>Recommended Age Friendly Action</a:t>
            </a:r>
            <a:endParaRPr lang="en-US" altLang="en-US" sz="3200" b="1" dirty="0">
              <a:latin typeface="Arial"/>
            </a:endParaRPr>
          </a:p>
        </p:txBody>
      </p:sp>
      <p:pic>
        <p:nvPicPr>
          <p:cNvPr id="6" name="Graphic 6014" descr="Connections">
            <a:extLst>
              <a:ext uri="{FF2B5EF4-FFF2-40B4-BE49-F238E27FC236}">
                <a16:creationId xmlns:a16="http://schemas.microsoft.com/office/drawing/2014/main" id="{B15F42D3-9467-4950-A424-70B134D9B687}"/>
              </a:ext>
            </a:extLst>
          </p:cNvPr>
          <p:cNvPicPr/>
          <p:nvPr/>
        </p:nvPicPr>
        <p:blipFill>
          <a:blip r:embed="rId2">
            <a:extLst>
              <a:ext uri="{96DAC541-7B7A-43D3-8B79-37D633B846F1}">
                <asvg:svgBlip xmlns="" xmlns:asvg="http://schemas.microsoft.com/office/drawing/2016/SVG/main" r:embed="rId3"/>
              </a:ext>
            </a:extLst>
          </a:blip>
          <a:stretch>
            <a:fillRect/>
          </a:stretch>
        </p:blipFill>
        <p:spPr>
          <a:xfrm>
            <a:off x="228600" y="192605"/>
            <a:ext cx="1129318" cy="1132598"/>
          </a:xfrm>
          <a:prstGeom prst="rect">
            <a:avLst/>
          </a:prstGeom>
        </p:spPr>
      </p:pic>
      <p:sp>
        <p:nvSpPr>
          <p:cNvPr id="7" name="Rectangle 6"/>
          <p:cNvSpPr/>
          <p:nvPr/>
        </p:nvSpPr>
        <p:spPr>
          <a:xfrm>
            <a:off x="228600" y="1582020"/>
            <a:ext cx="8196943" cy="4602286"/>
          </a:xfrm>
          <a:prstGeom prst="rect">
            <a:avLst/>
          </a:prstGeom>
        </p:spPr>
        <p:txBody>
          <a:bodyPr wrap="square">
            <a:spAutoFit/>
          </a:bodyPr>
          <a:lstStyle/>
          <a:p>
            <a:pPr marL="342900" marR="0" lvl="0" indent="-342900" algn="just">
              <a:lnSpc>
                <a:spcPct val="115000"/>
              </a:lnSpc>
              <a:spcBef>
                <a:spcPts val="0"/>
              </a:spcBef>
              <a:spcAft>
                <a:spcPts val="800"/>
              </a:spcAft>
              <a:buFont typeface="Symbol" panose="05050102010706020507" pitchFamily="18" charset="2"/>
              <a:buChar char=""/>
            </a:pPr>
            <a:r>
              <a:rPr lang="en-US" b="1" dirty="0">
                <a:solidFill>
                  <a:srgbClr val="005A8B"/>
                </a:solidFill>
                <a:latin typeface="Arial" panose="020B0604020202020204" pitchFamily="34" charset="0"/>
                <a:ea typeface="Times New Roman" panose="02020603050405020304" pitchFamily="18" charset="0"/>
                <a:cs typeface="Arial" panose="020B0604020202020204" pitchFamily="34" charset="0"/>
              </a:rPr>
              <a:t>Draw on volunteers to organize programming for homebound older adults </a:t>
            </a:r>
            <a:r>
              <a:rPr lang="en-US" dirty="0">
                <a:solidFill>
                  <a:srgbClr val="005A8B"/>
                </a:solidFill>
                <a:latin typeface="Arial" panose="020B0604020202020204" pitchFamily="34" charset="0"/>
                <a:ea typeface="Times New Roman" panose="02020603050405020304" pitchFamily="18" charset="0"/>
                <a:cs typeface="Arial" panose="020B0604020202020204" pitchFamily="34" charset="0"/>
              </a:rPr>
              <a:t>including “crafts for a cause” or phone programming that include topics like story-telling or current events. </a:t>
            </a:r>
            <a:endParaRPr lang="en-US" dirty="0">
              <a:solidFill>
                <a:srgbClr val="005A8B"/>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800"/>
              </a:spcAft>
              <a:buFont typeface="Symbol" panose="05050102010706020507" pitchFamily="18" charset="2"/>
              <a:buChar char=""/>
            </a:pPr>
            <a:r>
              <a:rPr lang="en-US" b="1" dirty="0">
                <a:solidFill>
                  <a:srgbClr val="005A8B"/>
                </a:solidFill>
                <a:latin typeface="Arial" panose="020B0604020202020204" pitchFamily="34" charset="0"/>
                <a:ea typeface="Calibri" panose="020F0502020204030204" pitchFamily="34" charset="0"/>
                <a:cs typeface="Arial" panose="020B0604020202020204" pitchFamily="34" charset="0"/>
              </a:rPr>
              <a:t>Consider grant funding for technology equipment loans and training </a:t>
            </a:r>
            <a:r>
              <a:rPr lang="en-US" dirty="0">
                <a:solidFill>
                  <a:srgbClr val="005A8B"/>
                </a:solidFill>
                <a:latin typeface="Arial" panose="020B0604020202020204" pitchFamily="34" charset="0"/>
                <a:ea typeface="Calibri" panose="020F0502020204030204" pitchFamily="34" charset="0"/>
                <a:cs typeface="Arial" panose="020B0604020202020204" pitchFamily="34" charset="0"/>
              </a:rPr>
              <a:t>to build a larger audience  for virtual programming during the COVID-19 pandemic. Explore opportunities to collaborate with the School Department to order devices at a volume discount.</a:t>
            </a:r>
          </a:p>
          <a:p>
            <a:pPr marL="342900" marR="0" lvl="0" indent="-342900" algn="just">
              <a:lnSpc>
                <a:spcPct val="115000"/>
              </a:lnSpc>
              <a:spcBef>
                <a:spcPts val="0"/>
              </a:spcBef>
              <a:spcAft>
                <a:spcPts val="800"/>
              </a:spcAft>
              <a:buFont typeface="Symbol" panose="05050102010706020507" pitchFamily="18" charset="2"/>
              <a:buChar char=""/>
            </a:pPr>
            <a:r>
              <a:rPr lang="en-US" b="1" dirty="0">
                <a:solidFill>
                  <a:srgbClr val="005A8B"/>
                </a:solidFill>
                <a:latin typeface="Arial" panose="020B0604020202020204" pitchFamily="34" charset="0"/>
                <a:ea typeface="Calibri" panose="020F0502020204030204" pitchFamily="34" charset="0"/>
                <a:cs typeface="Arial" panose="020B0604020202020204" pitchFamily="34" charset="0"/>
              </a:rPr>
              <a:t>Identify 1-2 younger senior residents to join the COA Board or serve as an advocate “super users” among their peers</a:t>
            </a:r>
            <a:r>
              <a:rPr lang="en-US" dirty="0">
                <a:solidFill>
                  <a:srgbClr val="005A8B"/>
                </a:solidFill>
                <a:latin typeface="Arial" panose="020B0604020202020204" pitchFamily="34" charset="0"/>
                <a:ea typeface="Calibri" panose="020F0502020204030204" pitchFamily="34" charset="0"/>
                <a:cs typeface="Arial" panose="020B0604020202020204" pitchFamily="34" charset="0"/>
              </a:rPr>
              <a:t>: first to promote the Senior Center activities and resources; and second to generate ideas for programming that aligns with their preferences and availability.	</a:t>
            </a:r>
          </a:p>
          <a:p>
            <a:pPr marL="342900" marR="0" lvl="0" indent="-342900" algn="just">
              <a:lnSpc>
                <a:spcPct val="115000"/>
              </a:lnSpc>
              <a:spcBef>
                <a:spcPts val="0"/>
              </a:spcBef>
              <a:spcAft>
                <a:spcPts val="800"/>
              </a:spcAft>
              <a:buFont typeface="Symbol" panose="05050102010706020507" pitchFamily="18" charset="2"/>
              <a:buChar char=""/>
            </a:pPr>
            <a:r>
              <a:rPr lang="en-US" b="1" dirty="0">
                <a:solidFill>
                  <a:srgbClr val="005A8B"/>
                </a:solidFill>
                <a:latin typeface="Arial" panose="020B0604020202020204" pitchFamily="34" charset="0"/>
                <a:ea typeface="Calibri" panose="020F0502020204030204" pitchFamily="34" charset="0"/>
                <a:cs typeface="Arial" panose="020B0604020202020204" pitchFamily="34" charset="0"/>
              </a:rPr>
              <a:t>Incentivize current senior center participants to “bring a friend.”</a:t>
            </a:r>
          </a:p>
          <a:p>
            <a:r>
              <a:rPr lang="en-US" dirty="0">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29248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426EBE-F5EC-4204-AADC-33B31E10A779}"/>
              </a:ext>
            </a:extLst>
          </p:cNvPr>
          <p:cNvSpPr txBox="1"/>
          <p:nvPr/>
        </p:nvSpPr>
        <p:spPr>
          <a:xfrm>
            <a:off x="509955" y="1990162"/>
            <a:ext cx="784273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dirty="0">
              <a:latin typeface="Arial" panose="020B0604020202020204" pitchFamily="34" charset="0"/>
              <a:ea typeface="+mn-lt"/>
              <a:cs typeface="Arial" panose="020B0604020202020204" pitchFamily="34" charset="0"/>
            </a:endParaRPr>
          </a:p>
          <a:p>
            <a:pPr marL="285750" indent="-285750" algn="just">
              <a:buFont typeface="Arial"/>
              <a:buChar char="•"/>
            </a:pPr>
            <a:r>
              <a:rPr lang="en-US" dirty="0">
                <a:solidFill>
                  <a:srgbClr val="005A8B"/>
                </a:solidFill>
                <a:latin typeface="Arial" panose="020B0604020202020204" pitchFamily="34" charset="0"/>
                <a:ea typeface="+mn-lt"/>
                <a:cs typeface="Arial" panose="020B0604020202020204" pitchFamily="34" charset="0"/>
              </a:rPr>
              <a:t>Economic security indicates the potential need/desire for </a:t>
            </a:r>
            <a:r>
              <a:rPr lang="en-US" b="1" dirty="0">
                <a:solidFill>
                  <a:srgbClr val="005A8B"/>
                </a:solidFill>
                <a:latin typeface="Arial" panose="020B0604020202020204" pitchFamily="34" charset="0"/>
                <a:ea typeface="+mn-lt"/>
                <a:cs typeface="Arial" panose="020B0604020202020204" pitchFamily="34" charset="0"/>
              </a:rPr>
              <a:t>additional employment or cost-saving programs</a:t>
            </a:r>
            <a:r>
              <a:rPr lang="en-US" dirty="0">
                <a:solidFill>
                  <a:srgbClr val="005A8B"/>
                </a:solidFill>
                <a:latin typeface="Arial" panose="020B0604020202020204" pitchFamily="34" charset="0"/>
                <a:ea typeface="+mn-lt"/>
                <a:cs typeface="Arial" panose="020B0604020202020204" pitchFamily="34" charset="0"/>
              </a:rPr>
              <a:t>.</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Perception that Town is “guided” by a small engaged segment of the population</a:t>
            </a:r>
            <a:r>
              <a:rPr lang="en-US" dirty="0">
                <a:solidFill>
                  <a:srgbClr val="005A8B"/>
                </a:solidFill>
                <a:latin typeface="Arial" panose="020B0604020202020204" pitchFamily="34" charset="0"/>
                <a:ea typeface="+mn-lt"/>
                <a:cs typeface="Arial" panose="020B0604020202020204" pitchFamily="34" charset="0"/>
              </a:rPr>
              <a:t>—not a full representation of Stoneham residents</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Consideration of the diverse interests, talents, and varying schedules of older adults </a:t>
            </a:r>
            <a:r>
              <a:rPr lang="en-US" dirty="0">
                <a:solidFill>
                  <a:srgbClr val="005A8B"/>
                </a:solidFill>
                <a:latin typeface="Arial" panose="020B0604020202020204" pitchFamily="34" charset="0"/>
                <a:ea typeface="+mn-lt"/>
                <a:cs typeface="Arial" panose="020B0604020202020204" pitchFamily="34" charset="0"/>
              </a:rPr>
              <a:t>is critical for meaningful job and volunteer placement</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p:txBody>
      </p:sp>
      <p:sp>
        <p:nvSpPr>
          <p:cNvPr id="6" name="Title 1">
            <a:extLst>
              <a:ext uri="{FF2B5EF4-FFF2-40B4-BE49-F238E27FC236}">
                <a16:creationId xmlns:a16="http://schemas.microsoft.com/office/drawing/2014/main" id="{63FDF206-AB12-429D-9432-3DC06CA3F3D9}"/>
              </a:ext>
            </a:extLst>
          </p:cNvPr>
          <p:cNvSpPr txBox="1">
            <a:spLocks/>
          </p:cNvSpPr>
          <p:nvPr/>
        </p:nvSpPr>
        <p:spPr>
          <a:xfrm>
            <a:off x="1248510" y="424232"/>
            <a:ext cx="7781190" cy="11430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3200" b="1" dirty="0">
                <a:solidFill>
                  <a:srgbClr val="005A8B"/>
                </a:solidFill>
                <a:latin typeface="Arial"/>
                <a:ea typeface="ＭＳ Ｐゴシック"/>
              </a:rPr>
              <a:t>Civic Engagement &amp; Employment</a:t>
            </a:r>
          </a:p>
          <a:p>
            <a:r>
              <a:rPr lang="en-US" altLang="en-US" sz="3200" b="1" dirty="0">
                <a:solidFill>
                  <a:srgbClr val="005A8B"/>
                </a:solidFill>
                <a:latin typeface="Arial"/>
                <a:ea typeface="ＭＳ Ｐゴシック"/>
              </a:rPr>
              <a:t> Needs in Stoneham</a:t>
            </a:r>
            <a:endParaRPr lang="en-US" altLang="en-US" sz="3200" b="1" dirty="0">
              <a:solidFill>
                <a:srgbClr val="005A8B"/>
              </a:solidFill>
              <a:latin typeface="Arial"/>
              <a:cs typeface="Arial"/>
            </a:endParaRPr>
          </a:p>
        </p:txBody>
      </p:sp>
      <p:sp>
        <p:nvSpPr>
          <p:cNvPr id="4" name="Rectangle 2"/>
          <p:cNvSpPr>
            <a:spLocks noChangeArrowheads="1"/>
          </p:cNvSpPr>
          <p:nvPr/>
        </p:nvSpPr>
        <p:spPr bwMode="auto">
          <a:xfrm>
            <a:off x="-1" y="-755444"/>
            <a:ext cx="22270069" cy="121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3"/>
          <p:cNvSpPr>
            <a:spLocks noChangeArrowheads="1"/>
          </p:cNvSpPr>
          <p:nvPr/>
        </p:nvSpPr>
        <p:spPr bwMode="auto">
          <a:xfrm flipV="1">
            <a:off x="228599" y="457199"/>
            <a:ext cx="222700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8"/>
          <p:cNvPicPr/>
          <p:nvPr/>
        </p:nvPicPr>
        <p:blipFill>
          <a:blip r:embed="rId2" cstate="hqprint">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7131"/>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312860" y="480058"/>
            <a:ext cx="851389" cy="796292"/>
          </a:xfrm>
          <a:prstGeom prst="rect">
            <a:avLst/>
          </a:prstGeom>
          <a:noFill/>
        </p:spPr>
      </p:pic>
    </p:spTree>
    <p:extLst>
      <p:ext uri="{BB962C8B-B14F-4D97-AF65-F5344CB8AC3E}">
        <p14:creationId xmlns:p14="http://schemas.microsoft.com/office/powerpoint/2010/main" val="487810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FDF206-AB12-429D-9432-3DC06CA3F3D9}"/>
              </a:ext>
            </a:extLst>
          </p:cNvPr>
          <p:cNvSpPr txBox="1">
            <a:spLocks/>
          </p:cNvSpPr>
          <p:nvPr/>
        </p:nvSpPr>
        <p:spPr>
          <a:xfrm>
            <a:off x="688103" y="280419"/>
            <a:ext cx="9068639" cy="11430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3200" b="1" dirty="0">
                <a:solidFill>
                  <a:srgbClr val="005A8B"/>
                </a:solidFill>
                <a:latin typeface="Arial"/>
                <a:ea typeface="ＭＳ Ｐゴシック"/>
              </a:rPr>
              <a:t>Recommendations for Age Friendly Action</a:t>
            </a:r>
            <a:endParaRPr lang="en-US" altLang="en-US" sz="3200" b="1" dirty="0">
              <a:solidFill>
                <a:srgbClr val="005A8B"/>
              </a:solidFill>
              <a:latin typeface="Arial"/>
              <a:cs typeface="Arial"/>
            </a:endParaRPr>
          </a:p>
        </p:txBody>
      </p:sp>
      <p:sp>
        <p:nvSpPr>
          <p:cNvPr id="4" name="Rectangle 2"/>
          <p:cNvSpPr>
            <a:spLocks noChangeArrowheads="1"/>
          </p:cNvSpPr>
          <p:nvPr/>
        </p:nvSpPr>
        <p:spPr bwMode="auto">
          <a:xfrm>
            <a:off x="-1" y="-755444"/>
            <a:ext cx="22270069" cy="121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3"/>
          <p:cNvSpPr>
            <a:spLocks noChangeArrowheads="1"/>
          </p:cNvSpPr>
          <p:nvPr/>
        </p:nvSpPr>
        <p:spPr bwMode="auto">
          <a:xfrm flipV="1">
            <a:off x="228599" y="457199"/>
            <a:ext cx="222700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85F2928B-0C11-4A53-A78E-9569D3F6FACE}"/>
              </a:ext>
            </a:extLst>
          </p:cNvPr>
          <p:cNvSpPr txBox="1"/>
          <p:nvPr/>
        </p:nvSpPr>
        <p:spPr>
          <a:xfrm>
            <a:off x="228599" y="851919"/>
            <a:ext cx="8109736"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Consider a </a:t>
            </a:r>
            <a:r>
              <a:rPr lang="en-US" b="1" dirty="0" smtClean="0">
                <a:solidFill>
                  <a:srgbClr val="005A8B"/>
                </a:solidFill>
                <a:latin typeface="Arial" panose="020B0604020202020204" pitchFamily="34" charset="0"/>
                <a:ea typeface="+mn-lt"/>
                <a:cs typeface="Arial" panose="020B0604020202020204" pitchFamily="34" charset="0"/>
              </a:rPr>
              <a:t>volunteer </a:t>
            </a:r>
            <a:r>
              <a:rPr lang="en-US" b="1" dirty="0">
                <a:solidFill>
                  <a:srgbClr val="005A8B"/>
                </a:solidFill>
                <a:latin typeface="Arial" panose="020B0604020202020204" pitchFamily="34" charset="0"/>
                <a:ea typeface="+mn-lt"/>
                <a:cs typeface="Arial" panose="020B0604020202020204" pitchFamily="34" charset="0"/>
              </a:rPr>
              <a:t>fair </a:t>
            </a:r>
            <a:r>
              <a:rPr lang="en-US" dirty="0">
                <a:solidFill>
                  <a:srgbClr val="005A8B"/>
                </a:solidFill>
                <a:latin typeface="Arial" panose="020B0604020202020204" pitchFamily="34" charset="0"/>
                <a:ea typeface="+mn-lt"/>
                <a:cs typeface="Arial" panose="020B0604020202020204" pitchFamily="34" charset="0"/>
              </a:rPr>
              <a:t>to connect residents with opportunities for volunteering and paid employment. Consider a partnership with area Chambers of Commerce or higher education institutions for the event.</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Consider ways to expand access to the property tax work off program:</a:t>
            </a:r>
          </a:p>
          <a:p>
            <a:pPr marL="1200150" lvl="2" indent="-285750" algn="just">
              <a:buFont typeface="Arial"/>
              <a:buChar char="•"/>
            </a:pPr>
            <a:r>
              <a:rPr lang="en-US" dirty="0" smtClean="0">
                <a:solidFill>
                  <a:srgbClr val="005A8B"/>
                </a:solidFill>
                <a:latin typeface="Arial" panose="020B0604020202020204" pitchFamily="34" charset="0"/>
                <a:ea typeface="+mn-lt"/>
                <a:cs typeface="Arial" panose="020B0604020202020204" pitchFamily="34" charset="0"/>
              </a:rPr>
              <a:t>Neighborhood </a:t>
            </a:r>
            <a:r>
              <a:rPr lang="en-US" dirty="0">
                <a:solidFill>
                  <a:srgbClr val="005A8B"/>
                </a:solidFill>
                <a:latin typeface="Arial" panose="020B0604020202020204" pitchFamily="34" charset="0"/>
                <a:ea typeface="+mn-lt"/>
                <a:cs typeface="Arial" panose="020B0604020202020204" pitchFamily="34" charset="0"/>
              </a:rPr>
              <a:t>ambassadors/liaisons</a:t>
            </a:r>
          </a:p>
          <a:p>
            <a:pPr marL="1200150" lvl="2" indent="-285750" algn="just">
              <a:buFont typeface="Arial"/>
              <a:buChar char="•"/>
            </a:pPr>
            <a:r>
              <a:rPr lang="en-US" dirty="0">
                <a:solidFill>
                  <a:srgbClr val="005A8B"/>
                </a:solidFill>
                <a:latin typeface="Arial" panose="020B0604020202020204" pitchFamily="34" charset="0"/>
                <a:ea typeface="+mn-lt"/>
                <a:cs typeface="Arial" panose="020B0604020202020204" pitchFamily="34" charset="0"/>
              </a:rPr>
              <a:t>Walk auditors/pedestrian informants</a:t>
            </a:r>
          </a:p>
          <a:p>
            <a:pPr marL="742950" lvl="1" indent="-285750" algn="just">
              <a:buFont typeface="Arial"/>
              <a:buChar char="•"/>
            </a:pPr>
            <a:r>
              <a:rPr lang="en-US" dirty="0">
                <a:solidFill>
                  <a:srgbClr val="005A8B"/>
                </a:solidFill>
                <a:latin typeface="Arial" panose="020B0604020202020204" pitchFamily="34" charset="0"/>
                <a:ea typeface="+mn-lt"/>
                <a:cs typeface="Arial" panose="020B0604020202020204" pitchFamily="34" charset="0"/>
              </a:rPr>
              <a:t>Implement a proxy-worker option, someone can do the work on behalf of a resident who may not be physically or cognitively </a:t>
            </a:r>
            <a:r>
              <a:rPr lang="en-US" dirty="0" smtClean="0">
                <a:solidFill>
                  <a:srgbClr val="005A8B"/>
                </a:solidFill>
                <a:latin typeface="Arial" panose="020B0604020202020204" pitchFamily="34" charset="0"/>
                <a:ea typeface="+mn-lt"/>
                <a:cs typeface="Arial" panose="020B0604020202020204" pitchFamily="34" charset="0"/>
              </a:rPr>
              <a:t>able</a:t>
            </a:r>
            <a:endParaRPr lang="en-US" dirty="0">
              <a:solidFill>
                <a:srgbClr val="005A8B"/>
              </a:solidFill>
              <a:latin typeface="Arial" panose="020B0604020202020204" pitchFamily="34" charset="0"/>
              <a:cs typeface="Arial" panose="020B0604020202020204" pitchFamily="34" charset="0"/>
            </a:endParaRPr>
          </a:p>
          <a:p>
            <a:pPr marL="742950" lvl="1" indent="-285750" algn="just">
              <a:buFont typeface="Arial"/>
              <a:buChar char="•"/>
            </a:pPr>
            <a:r>
              <a:rPr lang="en-US" dirty="0" smtClean="0">
                <a:solidFill>
                  <a:srgbClr val="005A8B"/>
                </a:solidFill>
                <a:latin typeface="Arial" panose="020B0604020202020204" pitchFamily="34" charset="0"/>
                <a:ea typeface="+mn-lt"/>
                <a:cs typeface="Arial" panose="020B0604020202020204" pitchFamily="34" charset="0"/>
              </a:rPr>
              <a:t>Explore </a:t>
            </a:r>
            <a:r>
              <a:rPr lang="en-US" dirty="0">
                <a:solidFill>
                  <a:srgbClr val="005A8B"/>
                </a:solidFill>
                <a:latin typeface="Arial" panose="020B0604020202020204" pitchFamily="34" charset="0"/>
                <a:ea typeface="+mn-lt"/>
                <a:cs typeface="Arial" panose="020B0604020202020204" pitchFamily="34" charset="0"/>
              </a:rPr>
              <a:t>the possibility of increasing the property tax rebate associated with the work-off program to $1,000-$1,500 to incentivize more participation.</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Consider pilot-testing a Civic Academy program </a:t>
            </a:r>
            <a:r>
              <a:rPr lang="en-US" dirty="0">
                <a:solidFill>
                  <a:srgbClr val="005A8B"/>
                </a:solidFill>
                <a:latin typeface="Arial" panose="020B0604020202020204" pitchFamily="34" charset="0"/>
                <a:ea typeface="+mn-lt"/>
                <a:cs typeface="Arial" panose="020B0604020202020204" pitchFamily="34" charset="0"/>
              </a:rPr>
              <a:t>that offers an opportunity for residents to learn the basics of municipal government and offers a pipeline for board and committee applicants.</a:t>
            </a:r>
          </a:p>
          <a:p>
            <a:pPr algn="just"/>
            <a:endParaRPr lang="en-US" dirty="0">
              <a:solidFill>
                <a:srgbClr val="005A8B"/>
              </a:solidFill>
              <a:latin typeface="Arial" panose="020B0604020202020204" pitchFamily="34" charset="0"/>
              <a:ea typeface="+mn-lt"/>
              <a:cs typeface="Arial" panose="020B0604020202020204" pitchFamily="34" charset="0"/>
            </a:endParaRPr>
          </a:p>
        </p:txBody>
      </p:sp>
      <p:pic>
        <p:nvPicPr>
          <p:cNvPr id="11" name="Picture 10"/>
          <p:cNvPicPr/>
          <p:nvPr/>
        </p:nvPicPr>
        <p:blipFill>
          <a:blip r:embed="rId2" cstate="hqprint">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7131"/>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280419"/>
            <a:ext cx="851389" cy="796292"/>
          </a:xfrm>
          <a:prstGeom prst="rect">
            <a:avLst/>
          </a:prstGeom>
          <a:noFill/>
        </p:spPr>
      </p:pic>
    </p:spTree>
    <p:extLst>
      <p:ext uri="{BB962C8B-B14F-4D97-AF65-F5344CB8AC3E}">
        <p14:creationId xmlns:p14="http://schemas.microsoft.com/office/powerpoint/2010/main" val="241332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7D4660-CEF0-4256-A448-37337132A2B4}"/>
              </a:ext>
            </a:extLst>
          </p:cNvPr>
          <p:cNvSpPr txBox="1">
            <a:spLocks/>
          </p:cNvSpPr>
          <p:nvPr/>
        </p:nvSpPr>
        <p:spPr>
          <a:xfrm>
            <a:off x="1027273" y="158695"/>
            <a:ext cx="8229600"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r>
              <a:rPr lang="en-US" altLang="en-US" sz="3200" b="1" dirty="0">
                <a:latin typeface="Arial"/>
                <a:ea typeface="ＭＳ Ｐゴシック"/>
              </a:rPr>
              <a:t>Communication &amp; Information Needs </a:t>
            </a:r>
          </a:p>
          <a:p>
            <a:r>
              <a:rPr lang="en-US" altLang="en-US" sz="3200" b="1" dirty="0">
                <a:latin typeface="Arial"/>
                <a:ea typeface="ＭＳ Ｐゴシック"/>
              </a:rPr>
              <a:t>in Stoneham</a:t>
            </a:r>
          </a:p>
          <a:p>
            <a:endParaRPr lang="en-US" altLang="en-US" sz="3200" b="1" dirty="0">
              <a:latin typeface="Arial"/>
            </a:endParaRPr>
          </a:p>
          <a:p>
            <a:endParaRPr lang="en-US" altLang="en-US" sz="3200" b="1" dirty="0">
              <a:latin typeface="Arial"/>
            </a:endParaRPr>
          </a:p>
          <a:p>
            <a:endParaRPr lang="en-US" altLang="en-US" sz="3200" b="1" dirty="0">
              <a:latin typeface="Arial"/>
            </a:endParaRPr>
          </a:p>
          <a:p>
            <a:endParaRPr lang="en-US" altLang="en-US" sz="3200" b="1" dirty="0">
              <a:latin typeface="Arial"/>
            </a:endParaRPr>
          </a:p>
        </p:txBody>
      </p:sp>
      <p:sp>
        <p:nvSpPr>
          <p:cNvPr id="4" name="Title 1">
            <a:extLst>
              <a:ext uri="{FF2B5EF4-FFF2-40B4-BE49-F238E27FC236}">
                <a16:creationId xmlns:a16="http://schemas.microsoft.com/office/drawing/2014/main" id="{68B95611-4A43-4EFA-B992-26204C5EE81A}"/>
              </a:ext>
            </a:extLst>
          </p:cNvPr>
          <p:cNvSpPr txBox="1">
            <a:spLocks/>
          </p:cNvSpPr>
          <p:nvPr/>
        </p:nvSpPr>
        <p:spPr>
          <a:xfrm>
            <a:off x="572424" y="4092788"/>
            <a:ext cx="8229600"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endParaRPr lang="en-US" altLang="en-US"/>
          </a:p>
        </p:txBody>
      </p:sp>
      <p:sp>
        <p:nvSpPr>
          <p:cNvPr id="7" name="TextBox 6">
            <a:extLst>
              <a:ext uri="{FF2B5EF4-FFF2-40B4-BE49-F238E27FC236}">
                <a16:creationId xmlns:a16="http://schemas.microsoft.com/office/drawing/2014/main" id="{6504B455-993A-473C-B447-FEA7CC42940F}"/>
              </a:ext>
            </a:extLst>
          </p:cNvPr>
          <p:cNvSpPr txBox="1"/>
          <p:nvPr/>
        </p:nvSpPr>
        <p:spPr>
          <a:xfrm>
            <a:off x="228098" y="1349006"/>
            <a:ext cx="823010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sz="2000" b="1" dirty="0">
                <a:solidFill>
                  <a:srgbClr val="005A8B"/>
                </a:solidFill>
                <a:latin typeface="Arial" panose="020B0604020202020204" pitchFamily="34" charset="0"/>
                <a:ea typeface="+mn-lt"/>
                <a:cs typeface="Arial" panose="020B0604020202020204" pitchFamily="34" charset="0"/>
              </a:rPr>
              <a:t>A technology divide exists for older adults </a:t>
            </a:r>
            <a:r>
              <a:rPr lang="en-US" sz="2000" dirty="0">
                <a:solidFill>
                  <a:srgbClr val="005A8B"/>
                </a:solidFill>
                <a:latin typeface="Arial" panose="020B0604020202020204" pitchFamily="34" charset="0"/>
                <a:ea typeface="+mn-lt"/>
                <a:cs typeface="Arial" panose="020B0604020202020204" pitchFamily="34" charset="0"/>
              </a:rPr>
              <a:t>who do not have access to devices, Wi-Fi, and technology training due to financial barriers; lack of digital knowledge; and security and privacy related concerns. COVID-19 has highlighted the need to reduce digital inequities and build opportunities for older adults to leverage technology that promotes social engagement and wellness.</a:t>
            </a:r>
          </a:p>
          <a:p>
            <a:pPr marL="285750" indent="-285750" algn="just">
              <a:buFont typeface="Arial"/>
              <a:buChar char="•"/>
            </a:pPr>
            <a:endParaRPr lang="en-US" sz="2000"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sz="2000" b="1" dirty="0">
                <a:solidFill>
                  <a:srgbClr val="005A8B"/>
                </a:solidFill>
                <a:latin typeface="Arial" panose="020B0604020202020204" pitchFamily="34" charset="0"/>
                <a:ea typeface="+mn-lt"/>
                <a:cs typeface="Arial" panose="020B0604020202020204" pitchFamily="34" charset="0"/>
              </a:rPr>
              <a:t>The resource of in person communication</a:t>
            </a:r>
            <a:r>
              <a:rPr lang="en-US" sz="2000" dirty="0">
                <a:solidFill>
                  <a:srgbClr val="005A8B"/>
                </a:solidFill>
                <a:latin typeface="Arial" panose="020B0604020202020204" pitchFamily="34" charset="0"/>
                <a:ea typeface="+mn-lt"/>
                <a:cs typeface="Arial" panose="020B0604020202020204" pitchFamily="34" charset="0"/>
              </a:rPr>
              <a:t>, often conducted at Town Hall and throughout town departments, is diminished due to COVID-19.</a:t>
            </a:r>
          </a:p>
          <a:p>
            <a:pPr marL="285750" indent="-285750" algn="just">
              <a:buFont typeface="Arial"/>
              <a:buChar char="•"/>
            </a:pPr>
            <a:endParaRPr lang="en-US" sz="2000"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sz="2000" b="1" dirty="0">
                <a:solidFill>
                  <a:srgbClr val="005A8B"/>
                </a:solidFill>
                <a:latin typeface="Arial" panose="020B0604020202020204" pitchFamily="34" charset="0"/>
                <a:ea typeface="+mn-lt"/>
                <a:cs typeface="Arial" panose="020B0604020202020204" pitchFamily="34" charset="0"/>
              </a:rPr>
              <a:t>Unevenness in resident awareness </a:t>
            </a:r>
            <a:r>
              <a:rPr lang="en-US" sz="2000" dirty="0">
                <a:solidFill>
                  <a:srgbClr val="005A8B"/>
                </a:solidFill>
                <a:latin typeface="Arial" panose="020B0604020202020204" pitchFamily="34" charset="0"/>
                <a:ea typeface="+mn-lt"/>
                <a:cs typeface="Arial" panose="020B0604020202020204" pitchFamily="34" charset="0"/>
              </a:rPr>
              <a:t>of existing supports and services</a:t>
            </a:r>
          </a:p>
          <a:p>
            <a:pPr marL="285750" indent="-285750" algn="just">
              <a:buFont typeface="Arial"/>
              <a:buChar char="•"/>
            </a:pPr>
            <a:endParaRPr lang="en-US" sz="2000"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endParaRPr lang="en-US" sz="2000" dirty="0">
              <a:solidFill>
                <a:srgbClr val="005A8B"/>
              </a:solidFill>
              <a:latin typeface="Arial" panose="020B0604020202020204" pitchFamily="34" charset="0"/>
              <a:ea typeface="+mn-lt"/>
              <a:cs typeface="Arial" panose="020B0604020202020204" pitchFamily="34" charset="0"/>
            </a:endParaRPr>
          </a:p>
          <a:p>
            <a:pPr algn="l"/>
            <a:endParaRPr lang="en-US" sz="2000" dirty="0">
              <a:latin typeface="Arial" panose="020B0604020202020204" pitchFamily="34" charset="0"/>
              <a:cs typeface="Arial" panose="020B0604020202020204" pitchFamily="34" charset="0"/>
            </a:endParaRPr>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3" name="Group 12"/>
          <p:cNvGrpSpPr/>
          <p:nvPr/>
        </p:nvGrpSpPr>
        <p:grpSpPr>
          <a:xfrm>
            <a:off x="594398" y="315338"/>
            <a:ext cx="656810" cy="690264"/>
            <a:chOff x="594398" y="315338"/>
            <a:chExt cx="656810" cy="690264"/>
          </a:xfrm>
        </p:grpSpPr>
        <p:sp>
          <p:nvSpPr>
            <p:cNvPr id="9" name="Oval 8"/>
            <p:cNvSpPr/>
            <p:nvPr/>
          </p:nvSpPr>
          <p:spPr>
            <a:xfrm>
              <a:off x="594398" y="315338"/>
              <a:ext cx="656810" cy="690264"/>
            </a:xfrm>
            <a:prstGeom prst="ellipse">
              <a:avLst/>
            </a:prstGeom>
          </p:spPr>
          <p:style>
            <a:lnRef idx="0">
              <a:schemeClr val="lt1">
                <a:alpha val="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a:lstStyle/>
            <a:p>
              <a:endParaRPr lang="en-US"/>
            </a:p>
          </p:txBody>
        </p:sp>
        <p:sp>
          <p:nvSpPr>
            <p:cNvPr id="12" name="Rectangle 11" descr="Chat"/>
            <p:cNvSpPr/>
            <p:nvPr/>
          </p:nvSpPr>
          <p:spPr>
            <a:xfrm>
              <a:off x="707271" y="466969"/>
              <a:ext cx="431064" cy="363842"/>
            </a:xfrm>
            <a:prstGeom prst="rect">
              <a:avLst/>
            </a:prstGeom>
            <a: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2" name="Rectangle 1"/>
          <p:cNvSpPr/>
          <p:nvPr/>
        </p:nvSpPr>
        <p:spPr>
          <a:xfrm>
            <a:off x="2278996" y="5231792"/>
            <a:ext cx="5500408" cy="923330"/>
          </a:xfrm>
          <a:prstGeom prst="rect">
            <a:avLst/>
          </a:prstGeom>
          <a:solidFill>
            <a:schemeClr val="bg2"/>
          </a:solidFill>
        </p:spPr>
        <p:txBody>
          <a:bodyPr wrap="square">
            <a:spAutoFit/>
          </a:bodyPr>
          <a:lstStyle/>
          <a:p>
            <a:pPr algn="r"/>
            <a:r>
              <a:rPr lang="en-US" b="1" i="1" dirty="0">
                <a:solidFill>
                  <a:srgbClr val="005A8B"/>
                </a:solidFill>
                <a:latin typeface="Arial" panose="020B0604020202020204" pitchFamily="34" charset="0"/>
                <a:cs typeface="Arial" panose="020B0604020202020204" pitchFamily="34" charset="0"/>
              </a:rPr>
              <a:t>“There is a stalemate for understanding how to reach those not listening, reading, or engaging.” </a:t>
            </a:r>
          </a:p>
          <a:p>
            <a:pPr algn="r"/>
            <a:r>
              <a:rPr lang="en-US" i="1" dirty="0">
                <a:solidFill>
                  <a:srgbClr val="005A8B"/>
                </a:solidFill>
                <a:latin typeface="Arial" panose="020B0604020202020204" pitchFamily="34" charset="0"/>
                <a:cs typeface="Arial" panose="020B0604020202020204" pitchFamily="34" charset="0"/>
              </a:rPr>
              <a:t>–Resident forum respondent</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11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7D4660-CEF0-4256-A448-37337132A2B4}"/>
              </a:ext>
            </a:extLst>
          </p:cNvPr>
          <p:cNvSpPr txBox="1">
            <a:spLocks/>
          </p:cNvSpPr>
          <p:nvPr/>
        </p:nvSpPr>
        <p:spPr>
          <a:xfrm>
            <a:off x="745996" y="420829"/>
            <a:ext cx="8229600"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r>
              <a:rPr lang="en-US" altLang="en-US" sz="3200" b="1" dirty="0">
                <a:latin typeface="Arial"/>
                <a:ea typeface="ＭＳ Ｐゴシック"/>
              </a:rPr>
              <a:t>Recommended Age Friendly Action</a:t>
            </a:r>
          </a:p>
          <a:p>
            <a:endParaRPr lang="en-US" altLang="en-US" sz="3200" b="1" dirty="0">
              <a:latin typeface="Arial"/>
            </a:endParaRPr>
          </a:p>
          <a:p>
            <a:endParaRPr lang="en-US" altLang="en-US" sz="3200" b="1" dirty="0">
              <a:latin typeface="Arial"/>
            </a:endParaRPr>
          </a:p>
          <a:p>
            <a:endParaRPr lang="en-US" altLang="en-US" sz="3200" b="1" dirty="0">
              <a:latin typeface="Arial"/>
            </a:endParaRPr>
          </a:p>
          <a:p>
            <a:endParaRPr lang="en-US" altLang="en-US" sz="3200" b="1" dirty="0">
              <a:latin typeface="Arial"/>
            </a:endParaRPr>
          </a:p>
        </p:txBody>
      </p:sp>
      <p:sp>
        <p:nvSpPr>
          <p:cNvPr id="4" name="Title 1">
            <a:extLst>
              <a:ext uri="{FF2B5EF4-FFF2-40B4-BE49-F238E27FC236}">
                <a16:creationId xmlns:a16="http://schemas.microsoft.com/office/drawing/2014/main" id="{68B95611-4A43-4EFA-B992-26204C5EE81A}"/>
              </a:ext>
            </a:extLst>
          </p:cNvPr>
          <p:cNvSpPr txBox="1">
            <a:spLocks/>
          </p:cNvSpPr>
          <p:nvPr/>
        </p:nvSpPr>
        <p:spPr>
          <a:xfrm>
            <a:off x="572424" y="4092788"/>
            <a:ext cx="8229600"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endParaRPr lang="en-US" altLang="en-US"/>
          </a:p>
        </p:txBody>
      </p:sp>
      <p:sp>
        <p:nvSpPr>
          <p:cNvPr id="5" name="TextBox 4">
            <a:extLst>
              <a:ext uri="{FF2B5EF4-FFF2-40B4-BE49-F238E27FC236}">
                <a16:creationId xmlns:a16="http://schemas.microsoft.com/office/drawing/2014/main" id="{85F2928B-0C11-4A53-A78E-9569D3F6FACE}"/>
              </a:ext>
            </a:extLst>
          </p:cNvPr>
          <p:cNvSpPr txBox="1"/>
          <p:nvPr/>
        </p:nvSpPr>
        <p:spPr>
          <a:xfrm>
            <a:off x="257063" y="772538"/>
            <a:ext cx="808683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Font typeface="Arial"/>
              <a:buChar char="•"/>
            </a:pPr>
            <a:endParaRPr lang="en-US" dirty="0">
              <a:latin typeface="Arial" panose="020B0604020202020204" pitchFamily="34" charset="0"/>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Publicize the availability of technology resources and technology training at the Senior Center and Library.</a:t>
            </a:r>
          </a:p>
          <a:p>
            <a:pPr marL="742950" lvl="1" indent="-285750" algn="just">
              <a:buFont typeface="Arial"/>
              <a:buChar char="•"/>
            </a:pPr>
            <a:r>
              <a:rPr lang="en-US" dirty="0">
                <a:solidFill>
                  <a:srgbClr val="005A8B"/>
                </a:solidFill>
                <a:latin typeface="Arial" panose="020B0604020202020204" pitchFamily="34" charset="0"/>
                <a:ea typeface="+mn-lt"/>
                <a:cs typeface="Arial" panose="020B0604020202020204" pitchFamily="34" charset="0"/>
              </a:rPr>
              <a:t>Explore opportunities to work with the Stoneham School District to receive volume discounts on devices and coordinate resources to include older adults in gaining access to Internet.</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Explore the creation of “neighborhood networks” that can provide channels for word-of-mouth communication at a micro-local level. </a:t>
            </a:r>
          </a:p>
          <a:p>
            <a:pPr marL="742950" lvl="1" indent="-285750" algn="just">
              <a:buFont typeface="Arial"/>
              <a:buChar char="•"/>
            </a:pPr>
            <a:r>
              <a:rPr lang="en-US" dirty="0">
                <a:solidFill>
                  <a:srgbClr val="005A8B"/>
                </a:solidFill>
                <a:latin typeface="Arial" panose="020B0604020202020204" pitchFamily="34" charset="0"/>
                <a:ea typeface="+mn-lt"/>
                <a:cs typeface="Arial" panose="020B0604020202020204" pitchFamily="34" charset="0"/>
              </a:rPr>
              <a:t>Establish neighborhood liaisons as volunteers (or property tax work off employees) to serve as the conduit between the Town and their neighbors.</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lvl="0" indent="-285750" algn="just">
              <a:buFont typeface="Arial"/>
              <a:buChar char="•"/>
            </a:pPr>
            <a:r>
              <a:rPr lang="en-US" b="1" dirty="0">
                <a:solidFill>
                  <a:srgbClr val="005A8B"/>
                </a:solidFill>
                <a:latin typeface="Arial" panose="020B0604020202020204" pitchFamily="34" charset="0"/>
                <a:cs typeface="Arial" panose="020B0604020202020204" pitchFamily="34" charset="0"/>
              </a:rPr>
              <a:t>Consider developing a youth and family </a:t>
            </a:r>
            <a:r>
              <a:rPr lang="en-US" b="1" dirty="0" smtClean="0">
                <a:solidFill>
                  <a:srgbClr val="005A8B"/>
                </a:solidFill>
                <a:latin typeface="Arial" panose="020B0604020202020204" pitchFamily="34" charset="0"/>
                <a:cs typeface="Arial" panose="020B0604020202020204" pitchFamily="34" charset="0"/>
              </a:rPr>
              <a:t>services committee </a:t>
            </a:r>
            <a:r>
              <a:rPr lang="en-US" dirty="0" smtClean="0">
                <a:solidFill>
                  <a:srgbClr val="005A8B"/>
                </a:solidFill>
                <a:latin typeface="Arial" panose="020B0604020202020204" pitchFamily="34" charset="0"/>
                <a:cs typeface="Arial" panose="020B0604020202020204" pitchFamily="34" charset="0"/>
              </a:rPr>
              <a:t>that </a:t>
            </a:r>
            <a:r>
              <a:rPr lang="en-US" dirty="0">
                <a:solidFill>
                  <a:srgbClr val="005A8B"/>
                </a:solidFill>
                <a:latin typeface="Arial" panose="020B0604020202020204" pitchFamily="34" charset="0"/>
                <a:cs typeface="Arial" panose="020B0604020202020204" pitchFamily="34" charset="0"/>
              </a:rPr>
              <a:t>simply acts as triage for the community. Coordination would plug residents </a:t>
            </a:r>
            <a:r>
              <a:rPr lang="en-US" dirty="0" smtClean="0">
                <a:solidFill>
                  <a:srgbClr val="005A8B"/>
                </a:solidFill>
                <a:latin typeface="Arial" panose="020B0604020202020204" pitchFamily="34" charset="0"/>
                <a:cs typeface="Arial" panose="020B0604020202020204" pitchFamily="34" charset="0"/>
              </a:rPr>
              <a:t>of all ages in </a:t>
            </a:r>
            <a:r>
              <a:rPr lang="en-US" dirty="0">
                <a:solidFill>
                  <a:srgbClr val="005A8B"/>
                </a:solidFill>
                <a:latin typeface="Arial" panose="020B0604020202020204" pitchFamily="34" charset="0"/>
                <a:cs typeface="Arial" panose="020B0604020202020204" pitchFamily="34" charset="0"/>
              </a:rPr>
              <a:t>to services while taking pressure off of the Senior Center.</a:t>
            </a:r>
          </a:p>
          <a:p>
            <a:pPr marL="742950" lvl="1" indent="-285750" algn="just">
              <a:buFont typeface="Arial"/>
              <a:buChar char="•"/>
            </a:pPr>
            <a:r>
              <a:rPr lang="en-US" dirty="0">
                <a:solidFill>
                  <a:srgbClr val="005A8B"/>
                </a:solidFill>
                <a:latin typeface="Arial" panose="020B0604020202020204" pitchFamily="34" charset="0"/>
                <a:cs typeface="Arial" panose="020B0604020202020204" pitchFamily="34" charset="0"/>
              </a:rPr>
              <a:t>Could be branded as a “ one-stop” information source for the town and also facilitate town-wide communication on issues of human and social services.</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3" name="Group 12"/>
          <p:cNvGrpSpPr/>
          <p:nvPr/>
        </p:nvGrpSpPr>
        <p:grpSpPr>
          <a:xfrm>
            <a:off x="594398" y="315338"/>
            <a:ext cx="656810" cy="690264"/>
            <a:chOff x="594398" y="315338"/>
            <a:chExt cx="656810" cy="690264"/>
          </a:xfrm>
        </p:grpSpPr>
        <p:sp>
          <p:nvSpPr>
            <p:cNvPr id="9" name="Oval 8"/>
            <p:cNvSpPr/>
            <p:nvPr/>
          </p:nvSpPr>
          <p:spPr>
            <a:xfrm>
              <a:off x="594398" y="315338"/>
              <a:ext cx="656810" cy="690264"/>
            </a:xfrm>
            <a:prstGeom prst="ellipse">
              <a:avLst/>
            </a:prstGeom>
          </p:spPr>
          <p:style>
            <a:lnRef idx="0">
              <a:schemeClr val="lt1">
                <a:alpha val="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a:lstStyle/>
            <a:p>
              <a:endParaRPr lang="en-US"/>
            </a:p>
          </p:txBody>
        </p:sp>
        <p:sp>
          <p:nvSpPr>
            <p:cNvPr id="12" name="Rectangle 11" descr="Chat"/>
            <p:cNvSpPr/>
            <p:nvPr/>
          </p:nvSpPr>
          <p:spPr>
            <a:xfrm>
              <a:off x="707271" y="466969"/>
              <a:ext cx="431064" cy="363842"/>
            </a:xfrm>
            <a:prstGeom prst="rect">
              <a:avLst/>
            </a:prstGeom>
            <a: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196065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080"/>
            <a:ext cx="8229600" cy="1143000"/>
          </a:xfrm>
        </p:spPr>
        <p:txBody>
          <a:bodyPr/>
          <a:lstStyle/>
          <a:p>
            <a:r>
              <a:rPr lang="en-US" sz="3200" b="1">
                <a:latin typeface="Arial"/>
                <a:ea typeface="Arial Unicode MS"/>
                <a:cs typeface="Arial Unicode MS"/>
              </a:rPr>
              <a:t>Outline of Today’s Presentation</a:t>
            </a:r>
            <a:endParaRPr lang="en-US" sz="3200">
              <a:latin typeface="Arial"/>
            </a:endParaRPr>
          </a:p>
          <a:p>
            <a:endParaRPr lang="en-US"/>
          </a:p>
        </p:txBody>
      </p:sp>
      <p:sp>
        <p:nvSpPr>
          <p:cNvPr id="3" name="Content Placeholder 2"/>
          <p:cNvSpPr>
            <a:spLocks noGrp="1"/>
          </p:cNvSpPr>
          <p:nvPr>
            <p:ph idx="1"/>
          </p:nvPr>
        </p:nvSpPr>
        <p:spPr>
          <a:xfrm>
            <a:off x="762275" y="1712259"/>
            <a:ext cx="7838999" cy="4877655"/>
          </a:xfrm>
        </p:spPr>
        <p:txBody>
          <a:bodyPr/>
          <a:lstStyle/>
          <a:p>
            <a:pPr>
              <a:lnSpc>
                <a:spcPct val="150000"/>
              </a:lnSpc>
            </a:pPr>
            <a:r>
              <a:rPr lang="en-US" sz="2400" dirty="0">
                <a:latin typeface="Arial"/>
                <a:ea typeface="ＭＳ Ｐゴシック"/>
              </a:rPr>
              <a:t>The Age Friendly Framework</a:t>
            </a:r>
            <a:endParaRPr lang="en-US" sz="2400" dirty="0">
              <a:latin typeface="Arial"/>
            </a:endParaRPr>
          </a:p>
          <a:p>
            <a:pPr>
              <a:lnSpc>
                <a:spcPct val="150000"/>
              </a:lnSpc>
            </a:pPr>
            <a:r>
              <a:rPr lang="en-US" sz="2400" dirty="0">
                <a:latin typeface="Arial"/>
                <a:ea typeface="ＭＳ Ｐゴシック"/>
              </a:rPr>
              <a:t>Why is age-friendly important to Stoneham?</a:t>
            </a:r>
          </a:p>
          <a:p>
            <a:pPr>
              <a:lnSpc>
                <a:spcPct val="150000"/>
              </a:lnSpc>
            </a:pPr>
            <a:r>
              <a:rPr lang="en-US" sz="2400" dirty="0">
                <a:latin typeface="Arial"/>
                <a:ea typeface="ＭＳ Ｐゴシック"/>
              </a:rPr>
              <a:t>Strategies used to hear from Stoneham</a:t>
            </a:r>
            <a:endParaRPr lang="en-US" sz="2400" dirty="0">
              <a:latin typeface="Arial"/>
            </a:endParaRPr>
          </a:p>
          <a:p>
            <a:pPr>
              <a:lnSpc>
                <a:spcPct val="150000"/>
              </a:lnSpc>
            </a:pPr>
            <a:r>
              <a:rPr lang="en-US" sz="2400" dirty="0">
                <a:latin typeface="Arial"/>
                <a:ea typeface="ＭＳ Ｐゴシック"/>
                <a:cs typeface="Arial"/>
              </a:rPr>
              <a:t>Stoneham characteristics and recommendations by Age-Friendly Domain</a:t>
            </a:r>
            <a:endParaRPr lang="en-US" sz="2400" dirty="0">
              <a:latin typeface="Arial"/>
              <a:ea typeface="ＭＳ Ｐゴシック"/>
              <a:cs typeface="Arial Unicode MS"/>
            </a:endParaRPr>
          </a:p>
        </p:txBody>
      </p:sp>
    </p:spTree>
    <p:extLst>
      <p:ext uri="{BB962C8B-B14F-4D97-AF65-F5344CB8AC3E}">
        <p14:creationId xmlns:p14="http://schemas.microsoft.com/office/powerpoint/2010/main" val="776665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7D4660-CEF0-4256-A448-37337132A2B4}"/>
              </a:ext>
            </a:extLst>
          </p:cNvPr>
          <p:cNvSpPr txBox="1">
            <a:spLocks/>
          </p:cNvSpPr>
          <p:nvPr/>
        </p:nvSpPr>
        <p:spPr>
          <a:xfrm>
            <a:off x="620487" y="333330"/>
            <a:ext cx="8523513"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r>
              <a:rPr lang="en-US" altLang="en-US" sz="3200" b="1" dirty="0">
                <a:latin typeface="Arial"/>
                <a:ea typeface="ＭＳ Ｐゴシック"/>
              </a:rPr>
              <a:t>Respect and Inclusion Needs in Stoneham</a:t>
            </a:r>
            <a:endParaRPr lang="en-US" altLang="en-US" sz="3200" b="1" dirty="0">
              <a:latin typeface="Arial"/>
            </a:endParaRPr>
          </a:p>
        </p:txBody>
      </p:sp>
      <p:sp>
        <p:nvSpPr>
          <p:cNvPr id="2" name="TextBox 1">
            <a:extLst>
              <a:ext uri="{FF2B5EF4-FFF2-40B4-BE49-F238E27FC236}">
                <a16:creationId xmlns:a16="http://schemas.microsoft.com/office/drawing/2014/main" id="{42426EBE-F5EC-4204-AADC-33B31E10A779}"/>
              </a:ext>
            </a:extLst>
          </p:cNvPr>
          <p:cNvSpPr txBox="1"/>
          <p:nvPr/>
        </p:nvSpPr>
        <p:spPr>
          <a:xfrm>
            <a:off x="345587" y="1476330"/>
            <a:ext cx="8240903"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dirty="0">
                <a:solidFill>
                  <a:srgbClr val="005A8B"/>
                </a:solidFill>
                <a:latin typeface="Arial" panose="020B0604020202020204" pitchFamily="34" charset="0"/>
                <a:cs typeface="Arial" panose="020B0604020202020204" pitchFamily="34" charset="0"/>
              </a:rPr>
              <a:t>Most</a:t>
            </a:r>
            <a:r>
              <a:rPr lang="en-US" dirty="0">
                <a:latin typeface="Arial" panose="020B0604020202020204" pitchFamily="34" charset="0"/>
                <a:cs typeface="Arial" panose="020B0604020202020204" pitchFamily="34" charset="0"/>
              </a:rPr>
              <a:t> </a:t>
            </a:r>
            <a:r>
              <a:rPr lang="en-US" dirty="0">
                <a:solidFill>
                  <a:srgbClr val="005A8B"/>
                </a:solidFill>
                <a:latin typeface="Arial" panose="020B0604020202020204" pitchFamily="34" charset="0"/>
                <a:cs typeface="Arial" panose="020B0604020202020204" pitchFamily="34" charset="0"/>
              </a:rPr>
              <a:t>residents who participated in interviews and focus groups, both pre- and post- Covid-19 reported a </a:t>
            </a:r>
            <a:r>
              <a:rPr lang="en-US" b="1" dirty="0">
                <a:solidFill>
                  <a:srgbClr val="005A8B"/>
                </a:solidFill>
                <a:latin typeface="Arial" panose="020B0604020202020204" pitchFamily="34" charset="0"/>
                <a:cs typeface="Arial" panose="020B0604020202020204" pitchFamily="34" charset="0"/>
              </a:rPr>
              <a:t>shared community goal of being supportive of residents who face isolation as they age in place</a:t>
            </a:r>
            <a:r>
              <a:rPr lang="en-US" dirty="0">
                <a:solidFill>
                  <a:srgbClr val="005A8B"/>
                </a:solidFill>
                <a:latin typeface="Arial" panose="020B0604020202020204" pitchFamily="34" charset="0"/>
                <a:cs typeface="Arial" panose="020B0604020202020204" pitchFamily="34" charset="0"/>
              </a:rPr>
              <a:t>. </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27% of older residents in Stoneham live alone</a:t>
            </a:r>
            <a:r>
              <a:rPr lang="en-US" dirty="0">
                <a:solidFill>
                  <a:srgbClr val="005A8B"/>
                </a:solidFill>
                <a:latin typeface="Arial" panose="020B0604020202020204" pitchFamily="34" charset="0"/>
                <a:ea typeface="+mn-lt"/>
                <a:cs typeface="Arial" panose="020B0604020202020204" pitchFamily="34" charset="0"/>
              </a:rPr>
              <a:t>, which has implications for their needs as they age, including a propensity for becoming socially isolated.</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Reaching isolated older adults </a:t>
            </a:r>
            <a:r>
              <a:rPr lang="en-US" dirty="0">
                <a:solidFill>
                  <a:srgbClr val="005A8B"/>
                </a:solidFill>
                <a:latin typeface="Arial" panose="020B0604020202020204" pitchFamily="34" charset="0"/>
                <a:ea typeface="+mn-lt"/>
                <a:cs typeface="Arial" panose="020B0604020202020204" pitchFamily="34" charset="0"/>
              </a:rPr>
              <a:t>and those who do not have or want access to technology.</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Perception of intergenerational divides</a:t>
            </a:r>
          </a:p>
          <a:p>
            <a:pPr marL="742950" lvl="1"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p:txBody>
      </p:sp>
      <p:sp>
        <p:nvSpPr>
          <p:cNvPr id="7" name="Heart 6"/>
          <p:cNvSpPr/>
          <p:nvPr/>
        </p:nvSpPr>
        <p:spPr>
          <a:xfrm>
            <a:off x="26026" y="401652"/>
            <a:ext cx="639127" cy="534420"/>
          </a:xfrm>
          <a:prstGeom prst="hear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p:cNvSpPr/>
          <p:nvPr/>
        </p:nvSpPr>
        <p:spPr>
          <a:xfrm>
            <a:off x="620486" y="5014907"/>
            <a:ext cx="7357945" cy="1200329"/>
          </a:xfrm>
          <a:prstGeom prst="rect">
            <a:avLst/>
          </a:prstGeom>
          <a:solidFill>
            <a:schemeClr val="bg2"/>
          </a:solidFill>
        </p:spPr>
        <p:txBody>
          <a:bodyPr wrap="square">
            <a:spAutoFit/>
          </a:bodyPr>
          <a:lstStyle/>
          <a:p>
            <a:pPr algn="r"/>
            <a:r>
              <a:rPr lang="en-US" b="1" i="1" dirty="0">
                <a:solidFill>
                  <a:srgbClr val="005A8B"/>
                </a:solidFill>
                <a:latin typeface="Arial" panose="020B0604020202020204" pitchFamily="34" charset="0"/>
                <a:cs typeface="Arial" panose="020B0604020202020204" pitchFamily="34" charset="0"/>
              </a:rPr>
              <a:t>“It would be great if seniors and almost-seniors are made to feel that they contribute as much to the town as all other residents, that they are seen as actively contributing to the health and vitality of the town.” - Forum Respondent</a:t>
            </a:r>
          </a:p>
        </p:txBody>
      </p:sp>
    </p:spTree>
    <p:extLst>
      <p:ext uri="{BB962C8B-B14F-4D97-AF65-F5344CB8AC3E}">
        <p14:creationId xmlns:p14="http://schemas.microsoft.com/office/powerpoint/2010/main" val="3883269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7D4660-CEF0-4256-A448-37337132A2B4}"/>
              </a:ext>
            </a:extLst>
          </p:cNvPr>
          <p:cNvSpPr txBox="1">
            <a:spLocks/>
          </p:cNvSpPr>
          <p:nvPr/>
        </p:nvSpPr>
        <p:spPr>
          <a:xfrm>
            <a:off x="2954958" y="238974"/>
            <a:ext cx="5617286"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r>
              <a:rPr lang="en-US" altLang="en-US" sz="3200" b="1" dirty="0">
                <a:latin typeface="Arial"/>
                <a:ea typeface="ＭＳ Ｐゴシック"/>
              </a:rPr>
              <a:t>Recommended Age Friendly Action</a:t>
            </a:r>
            <a:endParaRPr lang="en-US" altLang="en-US" sz="3200" b="1" dirty="0">
              <a:latin typeface="Arial"/>
            </a:endParaRPr>
          </a:p>
        </p:txBody>
      </p:sp>
      <p:sp>
        <p:nvSpPr>
          <p:cNvPr id="5" name="TextBox 4">
            <a:extLst>
              <a:ext uri="{FF2B5EF4-FFF2-40B4-BE49-F238E27FC236}">
                <a16:creationId xmlns:a16="http://schemas.microsoft.com/office/drawing/2014/main" id="{85F2928B-0C11-4A53-A78E-9569D3F6FACE}"/>
              </a:ext>
            </a:extLst>
          </p:cNvPr>
          <p:cNvSpPr txBox="1"/>
          <p:nvPr/>
        </p:nvSpPr>
        <p:spPr>
          <a:xfrm>
            <a:off x="527954" y="1404263"/>
            <a:ext cx="770201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Font typeface="Arial"/>
              <a:buChar char="•"/>
            </a:pPr>
            <a:endParaRPr lang="en-US" dirty="0">
              <a:latin typeface="Arial" panose="020B0604020202020204" pitchFamily="34" charset="0"/>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Create a “see someone, tell someone” campaign </a:t>
            </a:r>
            <a:r>
              <a:rPr lang="en-US" dirty="0">
                <a:solidFill>
                  <a:srgbClr val="005A8B"/>
                </a:solidFill>
                <a:latin typeface="Arial" panose="020B0604020202020204" pitchFamily="34" charset="0"/>
                <a:ea typeface="+mn-lt"/>
                <a:cs typeface="Arial" panose="020B0604020202020204" pitchFamily="34" charset="0"/>
              </a:rPr>
              <a:t>to encourage those who interact with residents directly to notify the Senior Center of someone who is isolated or in need of support. </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Consider the development of an intergenerational summer program </a:t>
            </a:r>
            <a:r>
              <a:rPr lang="en-US" dirty="0">
                <a:solidFill>
                  <a:srgbClr val="005A8B"/>
                </a:solidFill>
                <a:latin typeface="Arial" panose="020B0604020202020204" pitchFamily="34" charset="0"/>
                <a:ea typeface="+mn-lt"/>
                <a:cs typeface="Arial" panose="020B0604020202020204" pitchFamily="34" charset="0"/>
              </a:rPr>
              <a:t>that welcomes students and older adults to engage in activities, learning, and community service with a focus on age friendly policy and planning. </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r>
              <a:rPr lang="en-US" b="1" dirty="0">
                <a:solidFill>
                  <a:srgbClr val="005A8B"/>
                </a:solidFill>
                <a:latin typeface="Arial" panose="020B0604020202020204" pitchFamily="34" charset="0"/>
                <a:ea typeface="+mn-lt"/>
                <a:cs typeface="Arial" panose="020B0604020202020204" pitchFamily="34" charset="0"/>
              </a:rPr>
              <a:t>Encourage cross-pollination of boards and committees. </a:t>
            </a:r>
            <a:r>
              <a:rPr lang="en-US" dirty="0">
                <a:solidFill>
                  <a:srgbClr val="005A8B"/>
                </a:solidFill>
                <a:latin typeface="Arial" panose="020B0604020202020204" pitchFamily="34" charset="0"/>
                <a:ea typeface="+mn-lt"/>
                <a:cs typeface="Arial" panose="020B0604020202020204" pitchFamily="34" charset="0"/>
              </a:rPr>
              <a:t>For example, ensure that older residents are represented on school committees, youth boards etc. and vice versa.</a:t>
            </a: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a:p>
            <a:pPr marL="285750" indent="-285750" algn="just">
              <a:buFont typeface="Arial"/>
              <a:buChar char="•"/>
            </a:pPr>
            <a:endParaRPr lang="en-US" dirty="0">
              <a:solidFill>
                <a:srgbClr val="005A8B"/>
              </a:solidFill>
              <a:latin typeface="Arial" panose="020B0604020202020204" pitchFamily="34" charset="0"/>
              <a:ea typeface="+mn-lt"/>
              <a:cs typeface="Arial" panose="020B0604020202020204" pitchFamily="34" charset="0"/>
            </a:endParaRPr>
          </a:p>
        </p:txBody>
      </p:sp>
      <p:sp>
        <p:nvSpPr>
          <p:cNvPr id="7" name="Heart 6"/>
          <p:cNvSpPr/>
          <p:nvPr/>
        </p:nvSpPr>
        <p:spPr>
          <a:xfrm>
            <a:off x="2954958" y="505941"/>
            <a:ext cx="560554" cy="609066"/>
          </a:xfrm>
          <a:prstGeom prst="hear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angle 1"/>
          <p:cNvSpPr/>
          <p:nvPr/>
        </p:nvSpPr>
        <p:spPr>
          <a:xfrm>
            <a:off x="2597128" y="5673869"/>
            <a:ext cx="5632839" cy="584775"/>
          </a:xfrm>
          <a:prstGeom prst="rect">
            <a:avLst/>
          </a:prstGeom>
          <a:solidFill>
            <a:schemeClr val="bg2"/>
          </a:solidFill>
        </p:spPr>
        <p:txBody>
          <a:bodyPr wrap="square">
            <a:spAutoFit/>
          </a:bodyPr>
          <a:lstStyle/>
          <a:p>
            <a:pPr algn="r"/>
            <a:r>
              <a:rPr lang="en-US" sz="1600" b="1" i="1" dirty="0" smtClean="0">
                <a:solidFill>
                  <a:srgbClr val="005A8B"/>
                </a:solidFill>
                <a:latin typeface="Arial" panose="020B0604020202020204" pitchFamily="34" charset="0"/>
                <a:ea typeface="+mn-lt"/>
                <a:cs typeface="Arial" panose="020B0604020202020204" pitchFamily="34" charset="0"/>
              </a:rPr>
              <a:t>“Facilitate </a:t>
            </a:r>
            <a:r>
              <a:rPr lang="en-US" sz="1600" b="1" i="1" dirty="0">
                <a:solidFill>
                  <a:srgbClr val="005A8B"/>
                </a:solidFill>
                <a:latin typeface="Arial" panose="020B0604020202020204" pitchFamily="34" charset="0"/>
                <a:ea typeface="+mn-lt"/>
                <a:cs typeface="Arial" panose="020B0604020202020204" pitchFamily="34" charset="0"/>
              </a:rPr>
              <a:t>an intergenerational day of service/clean up program “See Stoneham Shine” –Forum Respondent</a:t>
            </a:r>
            <a:endParaRPr lang="en-US"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663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45C451-CC3D-4746-85AB-49F244FCF32F}"/>
              </a:ext>
            </a:extLst>
          </p:cNvPr>
          <p:cNvSpPr txBox="1"/>
          <p:nvPr/>
        </p:nvSpPr>
        <p:spPr>
          <a:xfrm>
            <a:off x="779366" y="1434291"/>
            <a:ext cx="7573545"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005A8B"/>
                </a:solidFill>
                <a:cs typeface="Calibri"/>
              </a:rPr>
              <a:t> </a:t>
            </a:r>
            <a:r>
              <a:rPr lang="en-US" sz="2400" dirty="0">
                <a:solidFill>
                  <a:srgbClr val="005A8B"/>
                </a:solidFill>
                <a:ea typeface="+mn-lt"/>
                <a:cs typeface="+mn-lt"/>
              </a:rPr>
              <a:t>Caitlin Coyle, PhD</a:t>
            </a:r>
          </a:p>
          <a:p>
            <a:pPr algn="ctr"/>
            <a:endParaRPr lang="en-US" sz="2400" dirty="0">
              <a:solidFill>
                <a:srgbClr val="005A8B"/>
              </a:solidFill>
              <a:cs typeface="Calibri"/>
            </a:endParaRPr>
          </a:p>
          <a:p>
            <a:pPr algn="ctr"/>
            <a:r>
              <a:rPr lang="en-US" sz="2400" dirty="0">
                <a:solidFill>
                  <a:srgbClr val="005A8B"/>
                </a:solidFill>
                <a:cs typeface="Calibri"/>
              </a:rPr>
              <a:t>Mary Krebs, MS</a:t>
            </a:r>
          </a:p>
          <a:p>
            <a:pPr algn="ctr"/>
            <a:endParaRPr lang="en-US" dirty="0">
              <a:cs typeface="Calibri"/>
            </a:endParaRPr>
          </a:p>
          <a:p>
            <a:r>
              <a:rPr lang="en-US" dirty="0"/>
              <a:t/>
            </a:r>
            <a:br>
              <a:rPr lang="en-US" dirty="0"/>
            </a:br>
            <a:endParaRPr lang="en-US" sz="2400" dirty="0">
              <a:solidFill>
                <a:srgbClr val="005A8B"/>
              </a:solidFill>
              <a:cs typeface="Calibri"/>
            </a:endParaRPr>
          </a:p>
          <a:p>
            <a:pPr algn="ctr"/>
            <a:r>
              <a:rPr lang="en-US" sz="2400" dirty="0">
                <a:solidFill>
                  <a:srgbClr val="005A8B"/>
                </a:solidFill>
                <a:ea typeface="+mn-lt"/>
                <a:cs typeface="+mn-lt"/>
              </a:rPr>
              <a:t>Center for Social &amp; Demographic Research on Aging</a:t>
            </a:r>
            <a:endParaRPr lang="en-US" sz="2400" dirty="0">
              <a:solidFill>
                <a:srgbClr val="005A8B"/>
              </a:solidFill>
              <a:cs typeface="Calibri"/>
            </a:endParaRPr>
          </a:p>
          <a:p>
            <a:pPr algn="ctr"/>
            <a:r>
              <a:rPr lang="en-US" sz="2400" dirty="0">
                <a:solidFill>
                  <a:srgbClr val="005A8B"/>
                </a:solidFill>
                <a:ea typeface="+mn-lt"/>
                <a:cs typeface="+mn-lt"/>
              </a:rPr>
              <a:t>Gerontology Institute, John W. McCormack Graduate School of Policy &amp; Global Studies</a:t>
            </a:r>
            <a:endParaRPr lang="en-US" sz="2400" dirty="0">
              <a:solidFill>
                <a:srgbClr val="005A8B"/>
              </a:solidFill>
              <a:cs typeface="Calibri"/>
            </a:endParaRPr>
          </a:p>
          <a:p>
            <a:pPr algn="ctr"/>
            <a:r>
              <a:rPr lang="en-US" sz="2400" dirty="0">
                <a:solidFill>
                  <a:srgbClr val="005A8B"/>
                </a:solidFill>
                <a:ea typeface="+mn-lt"/>
                <a:cs typeface="+mn-lt"/>
              </a:rPr>
              <a:t>University of Massachusetts Boston</a:t>
            </a:r>
            <a:endParaRPr lang="en-US" sz="2400" dirty="0">
              <a:solidFill>
                <a:srgbClr val="005A8B"/>
              </a:solidFill>
            </a:endParaRPr>
          </a:p>
          <a:p>
            <a:r>
              <a:rPr lang="en-US" dirty="0"/>
              <a:t/>
            </a:r>
            <a:br>
              <a:rPr lang="en-US" dirty="0"/>
            </a:br>
            <a:endParaRPr lang="en-US" dirty="0"/>
          </a:p>
          <a:p>
            <a:pPr algn="ctr"/>
            <a:r>
              <a:rPr lang="en-US" dirty="0">
                <a:ea typeface="+mn-lt"/>
                <a:cs typeface="+mn-lt"/>
                <a:hlinkClick r:id="rId2"/>
              </a:rPr>
              <a:t>Caitlin.Coyle@umb.edu</a:t>
            </a:r>
            <a:r>
              <a:rPr lang="en-US" dirty="0">
                <a:ea typeface="+mn-lt"/>
                <a:cs typeface="+mn-lt"/>
              </a:rPr>
              <a:t> </a:t>
            </a:r>
            <a:endParaRPr lang="en-US" dirty="0"/>
          </a:p>
          <a:p>
            <a:pPr algn="ctr"/>
            <a:r>
              <a:rPr lang="en-US" dirty="0">
                <a:solidFill>
                  <a:srgbClr val="005A8B"/>
                </a:solidFill>
                <a:ea typeface="+mn-lt"/>
                <a:cs typeface="+mn-lt"/>
              </a:rPr>
              <a:t>voice: 617.287.7413</a:t>
            </a:r>
            <a:endParaRPr lang="en-US" dirty="0">
              <a:solidFill>
                <a:srgbClr val="005A8B"/>
              </a:solidFill>
            </a:endParaRPr>
          </a:p>
          <a:p>
            <a:r>
              <a:rPr lang="en-US" dirty="0"/>
              <a:t/>
            </a:r>
            <a:br>
              <a:rPr lang="en-US" dirty="0"/>
            </a:br>
            <a:endParaRPr lang="en-US" dirty="0"/>
          </a:p>
        </p:txBody>
      </p:sp>
      <p:sp>
        <p:nvSpPr>
          <p:cNvPr id="4" name="Title 1">
            <a:extLst>
              <a:ext uri="{FF2B5EF4-FFF2-40B4-BE49-F238E27FC236}">
                <a16:creationId xmlns:a16="http://schemas.microsoft.com/office/drawing/2014/main" id="{32F10A4D-1E10-4D89-A996-4E1290EBC975}"/>
              </a:ext>
            </a:extLst>
          </p:cNvPr>
          <p:cNvSpPr txBox="1">
            <a:spLocks/>
          </p:cNvSpPr>
          <p:nvPr/>
        </p:nvSpPr>
        <p:spPr>
          <a:xfrm>
            <a:off x="456698" y="399517"/>
            <a:ext cx="8229600" cy="1143000"/>
          </a:xfrm>
          <a:prstGeom prst="rect">
            <a:avLst/>
          </a:prstGeom>
        </p:spPr>
        <p:txBody>
          <a:bodyPr lIns="91440" tIns="45720" rIns="91440" bIns="45720" anchor="t"/>
          <a:lst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a:lstStyle>
          <a:p>
            <a:r>
              <a:rPr lang="en-US" altLang="en-US" sz="3200" b="1" dirty="0">
                <a:ea typeface="ＭＳ Ｐゴシック"/>
              </a:rPr>
              <a:t>Thank you!</a:t>
            </a:r>
            <a:endParaRPr lang="en-US" altLang="en-US" sz="3200" b="1" dirty="0"/>
          </a:p>
        </p:txBody>
      </p:sp>
      <p:cxnSp>
        <p:nvCxnSpPr>
          <p:cNvPr id="5" name="Straight Arrow Connector 4">
            <a:extLst>
              <a:ext uri="{FF2B5EF4-FFF2-40B4-BE49-F238E27FC236}">
                <a16:creationId xmlns:a16="http://schemas.microsoft.com/office/drawing/2014/main" id="{ACE25637-9E60-46A5-95A0-632799ACA08A}"/>
              </a:ext>
            </a:extLst>
          </p:cNvPr>
          <p:cNvCxnSpPr/>
          <p:nvPr/>
        </p:nvCxnSpPr>
        <p:spPr>
          <a:xfrm flipV="1">
            <a:off x="2432538" y="3024554"/>
            <a:ext cx="4267199" cy="23446"/>
          </a:xfrm>
          <a:prstGeom prst="straightConnector1">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05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6904" y="1697517"/>
            <a:ext cx="4023889" cy="521963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marL="285750" indent="-285750" defTabSz="457200">
              <a:spcBef>
                <a:spcPts val="100"/>
              </a:spcBef>
              <a:buFont typeface="Arial"/>
              <a:buChar char="•"/>
              <a:defRPr b="0" i="0">
                <a:solidFill>
                  <a:srgbClr val="000000"/>
                </a:solidFill>
              </a:defRPr>
            </a:pPr>
            <a:r>
              <a:rPr lang="en-US" dirty="0">
                <a:solidFill>
                  <a:srgbClr val="005A8B"/>
                </a:solidFill>
                <a:latin typeface="Arial"/>
                <a:ea typeface="+mn-lt"/>
                <a:cs typeface="+mn-lt"/>
              </a:rPr>
              <a:t>Supports Aging in Place and promotes personal independence</a:t>
            </a:r>
            <a:endParaRPr lang="en-US" dirty="0">
              <a:solidFill>
                <a:srgbClr val="005A8B"/>
              </a:solidFill>
              <a:latin typeface="Arial"/>
              <a:cs typeface="Calibri"/>
            </a:endParaRPr>
          </a:p>
          <a:p>
            <a:pPr marL="285750" indent="-285750" defTabSz="457200">
              <a:spcBef>
                <a:spcPts val="100"/>
              </a:spcBef>
              <a:buFont typeface="Arial"/>
              <a:buChar char="•"/>
              <a:defRPr b="0" i="0">
                <a:solidFill>
                  <a:srgbClr val="000000"/>
                </a:solidFill>
              </a:defRPr>
            </a:pPr>
            <a:endParaRPr lang="en-US" dirty="0">
              <a:solidFill>
                <a:srgbClr val="005A8B"/>
              </a:solidFill>
              <a:latin typeface="Arial"/>
              <a:ea typeface="+mn-lt"/>
              <a:cs typeface="+mn-lt"/>
            </a:endParaRPr>
          </a:p>
          <a:p>
            <a:pPr marL="285750" indent="-285750" defTabSz="457200">
              <a:spcBef>
                <a:spcPts val="100"/>
              </a:spcBef>
              <a:buFont typeface="Arial"/>
              <a:buChar char="•"/>
              <a:defRPr b="0" i="0">
                <a:solidFill>
                  <a:srgbClr val="000000"/>
                </a:solidFill>
              </a:defRPr>
            </a:pPr>
            <a:r>
              <a:rPr lang="en-US" dirty="0">
                <a:solidFill>
                  <a:srgbClr val="005A8B"/>
                </a:solidFill>
                <a:latin typeface="Arial"/>
                <a:ea typeface="+mn-lt"/>
                <a:cs typeface="+mn-lt"/>
              </a:rPr>
              <a:t>Enables people of all ages to actively participate in community activities and treats everyone with respect, regardless of their age</a:t>
            </a:r>
            <a:endParaRPr lang="en-US" dirty="0">
              <a:solidFill>
                <a:srgbClr val="005A8B"/>
              </a:solidFill>
              <a:latin typeface="Arial"/>
              <a:cs typeface="Calibri"/>
            </a:endParaRPr>
          </a:p>
          <a:p>
            <a:pPr marL="285750" indent="-285750" defTabSz="457200">
              <a:spcBef>
                <a:spcPts val="100"/>
              </a:spcBef>
              <a:buFont typeface="Arial"/>
              <a:buChar char="•"/>
              <a:defRPr b="0" i="0">
                <a:solidFill>
                  <a:srgbClr val="000000"/>
                </a:solidFill>
              </a:defRPr>
            </a:pPr>
            <a:endParaRPr lang="en-US" dirty="0">
              <a:solidFill>
                <a:srgbClr val="005A8B"/>
              </a:solidFill>
              <a:latin typeface="Arial"/>
              <a:ea typeface="+mn-lt"/>
              <a:cs typeface="+mn-lt"/>
            </a:endParaRPr>
          </a:p>
          <a:p>
            <a:pPr marL="285750" indent="-285750" defTabSz="457200">
              <a:spcBef>
                <a:spcPts val="100"/>
              </a:spcBef>
              <a:buFont typeface="Arial"/>
              <a:buChar char="•"/>
              <a:defRPr b="0" i="0">
                <a:solidFill>
                  <a:srgbClr val="000000"/>
                </a:solidFill>
              </a:defRPr>
            </a:pPr>
            <a:r>
              <a:rPr lang="en-US" dirty="0">
                <a:solidFill>
                  <a:srgbClr val="005A8B"/>
                </a:solidFill>
                <a:latin typeface="Arial"/>
                <a:ea typeface="+mn-lt"/>
                <a:cs typeface="+mn-lt"/>
              </a:rPr>
              <a:t>Makes it easy for older people to stay connected to people who are important to them</a:t>
            </a:r>
            <a:endParaRPr lang="en-US" dirty="0">
              <a:solidFill>
                <a:srgbClr val="005A8B"/>
              </a:solidFill>
              <a:latin typeface="Arial"/>
              <a:cs typeface="Arial"/>
            </a:endParaRPr>
          </a:p>
          <a:p>
            <a:pPr marL="285750" indent="-285750" defTabSz="457200">
              <a:spcBef>
                <a:spcPts val="100"/>
              </a:spcBef>
              <a:buFont typeface="Arial"/>
              <a:buChar char="•"/>
              <a:defRPr b="0" i="0">
                <a:solidFill>
                  <a:srgbClr val="000000"/>
                </a:solidFill>
              </a:defRPr>
            </a:pPr>
            <a:endParaRPr lang="en-US" dirty="0">
              <a:solidFill>
                <a:srgbClr val="005A8B"/>
              </a:solidFill>
              <a:latin typeface="Arial"/>
              <a:ea typeface="+mn-lt"/>
              <a:cs typeface="+mn-lt"/>
            </a:endParaRPr>
          </a:p>
          <a:p>
            <a:pPr marL="285750" indent="-285750" defTabSz="457200">
              <a:spcBef>
                <a:spcPts val="100"/>
              </a:spcBef>
              <a:buFont typeface="Arial"/>
              <a:buChar char="•"/>
              <a:defRPr b="0" i="0">
                <a:solidFill>
                  <a:srgbClr val="000000"/>
                </a:solidFill>
              </a:defRPr>
            </a:pPr>
            <a:r>
              <a:rPr lang="en-US" dirty="0">
                <a:solidFill>
                  <a:srgbClr val="005A8B"/>
                </a:solidFill>
                <a:latin typeface="Arial"/>
                <a:ea typeface="+mn-lt"/>
                <a:cs typeface="+mn-lt"/>
              </a:rPr>
              <a:t>Helps people stay healthy and provides support to those who can no longer live independently</a:t>
            </a:r>
            <a:endParaRPr lang="en-US" dirty="0">
              <a:solidFill>
                <a:srgbClr val="005A8B"/>
              </a:solidFill>
              <a:latin typeface="Arial"/>
              <a:cs typeface="Arial"/>
            </a:endParaRPr>
          </a:p>
          <a:p>
            <a:pPr marL="285750" indent="-285750" defTabSz="457200">
              <a:buFont typeface="Arial"/>
              <a:buChar char="•"/>
              <a:defRPr b="0" i="0">
                <a:solidFill>
                  <a:srgbClr val="000000"/>
                </a:solidFill>
              </a:defRPr>
            </a:pPr>
            <a:endParaRPr lang="en-US" b="1" dirty="0">
              <a:solidFill>
                <a:srgbClr val="005A8B"/>
              </a:solidFill>
              <a:cs typeface="Calibri"/>
            </a:endParaRPr>
          </a:p>
          <a:p>
            <a:pPr defTabSz="457200">
              <a:lnSpc>
                <a:spcPct val="114999"/>
              </a:lnSpc>
              <a:defRPr b="0" i="0">
                <a:solidFill>
                  <a:srgbClr val="000000"/>
                </a:solidFill>
              </a:defRPr>
            </a:pPr>
            <a:r>
              <a:rPr lang="en-US" dirty="0"/>
              <a:t/>
            </a:r>
            <a:br>
              <a:rPr lang="en-US" dirty="0"/>
            </a:br>
            <a:endParaRPr lang="en-US" dirty="0"/>
          </a:p>
        </p:txBody>
      </p:sp>
      <p:sp>
        <p:nvSpPr>
          <p:cNvPr id="3" name="TextBox 2"/>
          <p:cNvSpPr txBox="1"/>
          <p:nvPr/>
        </p:nvSpPr>
        <p:spPr>
          <a:xfrm>
            <a:off x="-270535" y="306886"/>
            <a:ext cx="9530860" cy="1077218"/>
          </a:xfrm>
          <a:prstGeom prst="rect">
            <a:avLst/>
          </a:prstGeom>
          <a:noFill/>
        </p:spPr>
        <p:txBody>
          <a:bodyPr wrap="square" lIns="91440" tIns="45720" rIns="91440" bIns="45720" rtlCol="0" anchor="t">
            <a:spAutoFit/>
          </a:bodyPr>
          <a:lstStyle/>
          <a:p>
            <a:pPr algn="ctr"/>
            <a:r>
              <a:rPr lang="en-US" sz="3200" b="1">
                <a:solidFill>
                  <a:srgbClr val="005A8B"/>
                </a:solidFill>
                <a:latin typeface="Arial"/>
                <a:cs typeface="Arial"/>
              </a:rPr>
              <a:t>Age Friendly Framework</a:t>
            </a:r>
            <a:endParaRPr lang="en-US" sz="3200" b="1">
              <a:solidFill>
                <a:srgbClr val="000000"/>
              </a:solidFill>
              <a:latin typeface="Arial"/>
              <a:cs typeface="Arial"/>
            </a:endParaRPr>
          </a:p>
          <a:p>
            <a:pPr algn="ctr"/>
            <a:r>
              <a:rPr lang="en-US" sz="3200" b="1">
                <a:solidFill>
                  <a:srgbClr val="005A8B"/>
                </a:solidFill>
                <a:latin typeface="Arial"/>
                <a:cs typeface="Arial"/>
              </a:rPr>
              <a:t>8 Domains of an Age Friendly Community</a:t>
            </a:r>
            <a:endParaRPr lang="en-US" sz="3200" b="1">
              <a:latin typeface="Arial"/>
              <a:cs typeface="Arial"/>
            </a:endParaRPr>
          </a:p>
        </p:txBody>
      </p:sp>
      <p:grpSp>
        <p:nvGrpSpPr>
          <p:cNvPr id="5" name="Group 4">
            <a:extLst>
              <a:ext uri="{FF2B5EF4-FFF2-40B4-BE49-F238E27FC236}">
                <a16:creationId xmlns:a16="http://schemas.microsoft.com/office/drawing/2014/main" id="{FD271AD3-21D3-AE49-BBDA-95E27713DD63}"/>
              </a:ext>
            </a:extLst>
          </p:cNvPr>
          <p:cNvGrpSpPr/>
          <p:nvPr/>
        </p:nvGrpSpPr>
        <p:grpSpPr>
          <a:xfrm>
            <a:off x="0" y="1384104"/>
            <a:ext cx="4816929" cy="4938057"/>
            <a:chOff x="1917391" y="809601"/>
            <a:chExt cx="5274007" cy="5238796"/>
          </a:xfrm>
        </p:grpSpPr>
        <p:grpSp>
          <p:nvGrpSpPr>
            <p:cNvPr id="6" name="Group 5">
              <a:extLst>
                <a:ext uri="{FF2B5EF4-FFF2-40B4-BE49-F238E27FC236}">
                  <a16:creationId xmlns:a16="http://schemas.microsoft.com/office/drawing/2014/main" id="{EE19AD50-D7DC-AA45-ACC3-3520D501C1C2}"/>
                </a:ext>
              </a:extLst>
            </p:cNvPr>
            <p:cNvGrpSpPr/>
            <p:nvPr/>
          </p:nvGrpSpPr>
          <p:grpSpPr>
            <a:xfrm>
              <a:off x="3432324" y="863744"/>
              <a:ext cx="908550" cy="2190811"/>
              <a:chOff x="3432324" y="863744"/>
              <a:chExt cx="908550" cy="2190811"/>
            </a:xfrm>
          </p:grpSpPr>
          <p:sp>
            <p:nvSpPr>
              <p:cNvPr id="30" name="Oval 29">
                <a:extLst>
                  <a:ext uri="{FF2B5EF4-FFF2-40B4-BE49-F238E27FC236}">
                    <a16:creationId xmlns:a16="http://schemas.microsoft.com/office/drawing/2014/main" id="{6A38C6A4-7431-354B-8A1D-E71D9E7735A5}"/>
                  </a:ext>
                </a:extLst>
              </p:cNvPr>
              <p:cNvSpPr/>
              <p:nvPr/>
            </p:nvSpPr>
            <p:spPr>
              <a:xfrm rot="14700000" flipH="1">
                <a:off x="2791193" y="1504875"/>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582A3B40-52AC-3E49-853C-6851CE5AED68}"/>
                  </a:ext>
                </a:extLst>
              </p:cNvPr>
              <p:cNvSpPr txBox="1"/>
              <p:nvPr/>
            </p:nvSpPr>
            <p:spPr>
              <a:xfrm rot="3916289">
                <a:off x="2927605" y="1702054"/>
                <a:ext cx="189377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400" b="1" i="0" u="none" strike="noStrike" kern="0" cap="none" spc="0" normalizeH="0" baseline="0" noProof="0" dirty="0">
                    <a:ln>
                      <a:noFill/>
                    </a:ln>
                    <a:solidFill>
                      <a:srgbClr val="4A3207"/>
                    </a:solidFill>
                    <a:effectLst/>
                    <a:uLnTx/>
                    <a:uFillTx/>
                  </a:rPr>
                  <a:t>Transportation</a:t>
                </a:r>
              </a:p>
            </p:txBody>
          </p:sp>
        </p:grpSp>
        <p:grpSp>
          <p:nvGrpSpPr>
            <p:cNvPr id="7" name="Group 6">
              <a:extLst>
                <a:ext uri="{FF2B5EF4-FFF2-40B4-BE49-F238E27FC236}">
                  <a16:creationId xmlns:a16="http://schemas.microsoft.com/office/drawing/2014/main" id="{153573D6-B63F-254E-865E-B12592888877}"/>
                </a:ext>
              </a:extLst>
            </p:cNvPr>
            <p:cNvGrpSpPr/>
            <p:nvPr/>
          </p:nvGrpSpPr>
          <p:grpSpPr>
            <a:xfrm>
              <a:off x="4672414" y="809601"/>
              <a:ext cx="908550" cy="2190811"/>
              <a:chOff x="4672414" y="809601"/>
              <a:chExt cx="908550" cy="2190811"/>
            </a:xfrm>
          </p:grpSpPr>
          <p:sp>
            <p:nvSpPr>
              <p:cNvPr id="28" name="Oval 27">
                <a:extLst>
                  <a:ext uri="{FF2B5EF4-FFF2-40B4-BE49-F238E27FC236}">
                    <a16:creationId xmlns:a16="http://schemas.microsoft.com/office/drawing/2014/main" id="{8CCD22F0-3D2A-5940-B16C-4176FCBEFD01}"/>
                  </a:ext>
                </a:extLst>
              </p:cNvPr>
              <p:cNvSpPr/>
              <p:nvPr/>
            </p:nvSpPr>
            <p:spPr>
              <a:xfrm rot="17400000" flipH="1">
                <a:off x="4031283" y="1450732"/>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64F29DCB-1330-CF41-BB77-55666A9BFA25}"/>
                  </a:ext>
                </a:extLst>
              </p:cNvPr>
              <p:cNvSpPr txBox="1"/>
              <p:nvPr/>
            </p:nvSpPr>
            <p:spPr>
              <a:xfrm rot="17401892">
                <a:off x="4157703" y="1747035"/>
                <a:ext cx="189377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400" b="1" i="0" u="none" strike="noStrike" kern="0" cap="none" spc="0" normalizeH="0" baseline="0" noProof="0" dirty="0">
                    <a:ln>
                      <a:noFill/>
                    </a:ln>
                    <a:solidFill>
                      <a:srgbClr val="4A3207"/>
                    </a:solidFill>
                    <a:effectLst/>
                    <a:uLnTx/>
                    <a:uFillTx/>
                  </a:rPr>
                  <a:t>Housing</a:t>
                </a:r>
              </a:p>
            </p:txBody>
          </p:sp>
        </p:grpSp>
        <p:grpSp>
          <p:nvGrpSpPr>
            <p:cNvPr id="8" name="Group 7">
              <a:extLst>
                <a:ext uri="{FF2B5EF4-FFF2-40B4-BE49-F238E27FC236}">
                  <a16:creationId xmlns:a16="http://schemas.microsoft.com/office/drawing/2014/main" id="{56296D4D-1C54-DF44-943F-4C7D0382AE00}"/>
                </a:ext>
              </a:extLst>
            </p:cNvPr>
            <p:cNvGrpSpPr/>
            <p:nvPr/>
          </p:nvGrpSpPr>
          <p:grpSpPr>
            <a:xfrm>
              <a:off x="1917391" y="2506030"/>
              <a:ext cx="2190811" cy="908550"/>
              <a:chOff x="1952602" y="2420036"/>
              <a:chExt cx="2190811" cy="908550"/>
            </a:xfrm>
          </p:grpSpPr>
          <p:sp>
            <p:nvSpPr>
              <p:cNvPr id="26" name="Oval 25">
                <a:extLst>
                  <a:ext uri="{FF2B5EF4-FFF2-40B4-BE49-F238E27FC236}">
                    <a16:creationId xmlns:a16="http://schemas.microsoft.com/office/drawing/2014/main" id="{CEC7F1C7-6857-0740-BF2A-E56DC132FA46}"/>
                  </a:ext>
                </a:extLst>
              </p:cNvPr>
              <p:cNvSpPr/>
              <p:nvPr/>
            </p:nvSpPr>
            <p:spPr>
              <a:xfrm rot="12000000" flipH="1">
                <a:off x="1952602" y="2420036"/>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7ED69FB3-A82D-8A40-AAF8-10D8708A2036}"/>
                  </a:ext>
                </a:extLst>
              </p:cNvPr>
              <p:cNvSpPr txBox="1"/>
              <p:nvPr/>
            </p:nvSpPr>
            <p:spPr>
              <a:xfrm rot="1308890">
                <a:off x="2057246" y="2584442"/>
                <a:ext cx="1893775" cy="6203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A3207"/>
                    </a:solidFill>
                    <a:effectLst/>
                    <a:uLnTx/>
                    <a:uFillTx/>
                  </a:rPr>
                  <a:t>Outdoor </a:t>
                </a:r>
                <a:r>
                  <a:rPr kumimoji="0" lang="en-US" sz="1400" b="1" i="0" u="none" strike="noStrike" kern="0" cap="none" spc="0" normalizeH="0" baseline="0" noProof="0" dirty="0">
                    <a:ln>
                      <a:noFill/>
                    </a:ln>
                    <a:solidFill>
                      <a:srgbClr val="4A3207"/>
                    </a:solidFill>
                    <a:effectLst/>
                    <a:uLnTx/>
                    <a:uFillTx/>
                  </a:rPr>
                  <a:t>space</a:t>
                </a:r>
                <a:r>
                  <a:rPr kumimoji="0" lang="en-US" sz="1600" b="1" i="0" u="none" strike="noStrike" kern="0" cap="none" spc="0" normalizeH="0" baseline="0" noProof="0" dirty="0">
                    <a:ln>
                      <a:noFill/>
                    </a:ln>
                    <a:solidFill>
                      <a:srgbClr val="4A3207"/>
                    </a:solidFill>
                    <a:effectLst/>
                    <a:uLnTx/>
                    <a:uFillTx/>
                  </a:rPr>
                  <a:t> and </a:t>
                </a:r>
                <a:r>
                  <a:rPr kumimoji="0" lang="en-US" sz="1400" b="1" i="0" u="none" strike="noStrike" kern="0" cap="none" spc="0" normalizeH="0" baseline="0" noProof="0" dirty="0">
                    <a:ln>
                      <a:noFill/>
                    </a:ln>
                    <a:solidFill>
                      <a:srgbClr val="4A3207"/>
                    </a:solidFill>
                    <a:effectLst/>
                    <a:uLnTx/>
                    <a:uFillTx/>
                  </a:rPr>
                  <a:t>buildings</a:t>
                </a:r>
              </a:p>
            </p:txBody>
          </p:sp>
        </p:grpSp>
        <p:grpSp>
          <p:nvGrpSpPr>
            <p:cNvPr id="9" name="Group 8">
              <a:extLst>
                <a:ext uri="{FF2B5EF4-FFF2-40B4-BE49-F238E27FC236}">
                  <a16:creationId xmlns:a16="http://schemas.microsoft.com/office/drawing/2014/main" id="{AE14B42D-4579-3B44-A2D3-1FDE9B3B65D1}"/>
                </a:ext>
              </a:extLst>
            </p:cNvPr>
            <p:cNvGrpSpPr/>
            <p:nvPr/>
          </p:nvGrpSpPr>
          <p:grpSpPr>
            <a:xfrm>
              <a:off x="2006745" y="2289322"/>
              <a:ext cx="5184653" cy="3759075"/>
              <a:chOff x="2006745" y="2289322"/>
              <a:chExt cx="5184653" cy="3759075"/>
            </a:xfrm>
          </p:grpSpPr>
          <p:grpSp>
            <p:nvGrpSpPr>
              <p:cNvPr id="10" name="Group 9">
                <a:extLst>
                  <a:ext uri="{FF2B5EF4-FFF2-40B4-BE49-F238E27FC236}">
                    <a16:creationId xmlns:a16="http://schemas.microsoft.com/office/drawing/2014/main" id="{87DEE1EE-28B2-014C-8D4D-E728ED9F414E}"/>
                  </a:ext>
                </a:extLst>
              </p:cNvPr>
              <p:cNvGrpSpPr/>
              <p:nvPr/>
            </p:nvGrpSpPr>
            <p:grpSpPr>
              <a:xfrm>
                <a:off x="4803128" y="3803443"/>
                <a:ext cx="908550" cy="2190811"/>
                <a:chOff x="4803128" y="3803443"/>
                <a:chExt cx="908550" cy="2190811"/>
              </a:xfrm>
            </p:grpSpPr>
            <p:sp>
              <p:nvSpPr>
                <p:cNvPr id="24" name="Oval 23">
                  <a:extLst>
                    <a:ext uri="{FF2B5EF4-FFF2-40B4-BE49-F238E27FC236}">
                      <a16:creationId xmlns:a16="http://schemas.microsoft.com/office/drawing/2014/main" id="{8FECB507-BBA0-E64E-A8AD-5468C40C32E4}"/>
                    </a:ext>
                  </a:extLst>
                </p:cNvPr>
                <p:cNvSpPr/>
                <p:nvPr/>
              </p:nvSpPr>
              <p:spPr>
                <a:xfrm rot="14700000" flipH="1">
                  <a:off x="4161997" y="4444574"/>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BC15AACF-B73E-8046-B13A-EFAAA0943D78}"/>
                    </a:ext>
                  </a:extLst>
                </p:cNvPr>
                <p:cNvSpPr txBox="1"/>
                <p:nvPr/>
              </p:nvSpPr>
              <p:spPr>
                <a:xfrm rot="3916289">
                  <a:off x="4330718" y="4645925"/>
                  <a:ext cx="1893775" cy="640265"/>
                </a:xfrm>
                <a:prstGeom prst="rect">
                  <a:avLst/>
                </a:prstGeom>
                <a:noFill/>
              </p:spPr>
              <p:txBody>
                <a:bodyPr wrap="square" rtlCol="0">
                  <a:spAutoFit/>
                </a:bodyPr>
                <a:lstStyle>
                  <a:defPPr>
                    <a:defRPr lang="id-ID"/>
                  </a:defPPr>
                  <a:lvl1pPr algn="ctr">
                    <a:defRPr sz="1600" b="1">
                      <a:solidFill>
                        <a:schemeClr val="bg1">
                          <a:lumMod val="8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Civic participation an</a:t>
                  </a:r>
                  <a:r>
                    <a:rPr kumimoji="0" lang="en-US" sz="1600" b="1" i="0" u="none" strike="noStrike" kern="0" cap="none" spc="0" normalizeH="0" baseline="0" noProof="0" dirty="0">
                      <a:ln>
                        <a:noFill/>
                      </a:ln>
                      <a:solidFill>
                        <a:srgbClr val="4A3207"/>
                      </a:solidFill>
                      <a:effectLst/>
                      <a:uLnTx/>
                      <a:uFillTx/>
                    </a:rPr>
                    <a:t>d</a:t>
                  </a:r>
                  <a:r>
                    <a:rPr kumimoji="0" lang="id-ID" sz="1600" b="1" i="0" u="none" strike="noStrike" kern="0" cap="none" spc="0" normalizeH="0" baseline="0" noProof="0" dirty="0">
                      <a:ln>
                        <a:noFill/>
                      </a:ln>
                      <a:solidFill>
                        <a:srgbClr val="4A3207"/>
                      </a:solidFill>
                      <a:effectLst/>
                      <a:uLnTx/>
                      <a:uFillTx/>
                    </a:rPr>
                    <a:t> </a:t>
                  </a:r>
                  <a:r>
                    <a:rPr kumimoji="0" lang="id-ID" sz="1400" b="1" i="0" u="none" strike="noStrike" kern="0" cap="none" spc="0" normalizeH="0" baseline="0" noProof="0" dirty="0">
                      <a:ln>
                        <a:noFill/>
                      </a:ln>
                      <a:solidFill>
                        <a:srgbClr val="4A3207"/>
                      </a:solidFill>
                      <a:effectLst/>
                      <a:uLnTx/>
                      <a:uFillTx/>
                    </a:rPr>
                    <a:t>employment</a:t>
                  </a:r>
                </a:p>
              </p:txBody>
            </p:sp>
          </p:grpSp>
          <p:grpSp>
            <p:nvGrpSpPr>
              <p:cNvPr id="11" name="Group 10">
                <a:extLst>
                  <a:ext uri="{FF2B5EF4-FFF2-40B4-BE49-F238E27FC236}">
                    <a16:creationId xmlns:a16="http://schemas.microsoft.com/office/drawing/2014/main" id="{EDD12936-B13B-7641-A3EC-F07D10029FE1}"/>
                  </a:ext>
                </a:extLst>
              </p:cNvPr>
              <p:cNvGrpSpPr/>
              <p:nvPr/>
            </p:nvGrpSpPr>
            <p:grpSpPr>
              <a:xfrm>
                <a:off x="4946444" y="2289322"/>
                <a:ext cx="2190811" cy="908550"/>
                <a:chOff x="4946444" y="2289322"/>
                <a:chExt cx="2190811" cy="908550"/>
              </a:xfrm>
            </p:grpSpPr>
            <p:sp>
              <p:nvSpPr>
                <p:cNvPr id="22" name="Oval 21">
                  <a:extLst>
                    <a:ext uri="{FF2B5EF4-FFF2-40B4-BE49-F238E27FC236}">
                      <a16:creationId xmlns:a16="http://schemas.microsoft.com/office/drawing/2014/main" id="{5C23A61A-52EB-9342-A086-56E478313F3E}"/>
                    </a:ext>
                  </a:extLst>
                </p:cNvPr>
                <p:cNvSpPr/>
                <p:nvPr/>
              </p:nvSpPr>
              <p:spPr>
                <a:xfrm rot="9300000" flipH="1">
                  <a:off x="4946444" y="2289322"/>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579ADC45-D09D-8947-9C86-1699F52D6601}"/>
                    </a:ext>
                  </a:extLst>
                </p:cNvPr>
                <p:cNvSpPr txBox="1"/>
                <p:nvPr/>
              </p:nvSpPr>
              <p:spPr>
                <a:xfrm rot="20167534">
                  <a:off x="5146183" y="2499283"/>
                  <a:ext cx="1893775" cy="35917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Social </a:t>
                  </a:r>
                  <a:r>
                    <a:rPr kumimoji="0" lang="id-ID" sz="1400" b="1" i="0" u="none" strike="noStrike" kern="0" cap="none" spc="0" normalizeH="0" baseline="0" noProof="0" dirty="0">
                      <a:ln>
                        <a:noFill/>
                      </a:ln>
                      <a:solidFill>
                        <a:srgbClr val="4A3207"/>
                      </a:solidFill>
                      <a:effectLst/>
                      <a:uLnTx/>
                      <a:uFillTx/>
                    </a:rPr>
                    <a:t>participation</a:t>
                  </a:r>
                </a:p>
              </p:txBody>
            </p:sp>
          </p:grpSp>
          <p:grpSp>
            <p:nvGrpSpPr>
              <p:cNvPr id="12" name="Group 11">
                <a:extLst>
                  <a:ext uri="{FF2B5EF4-FFF2-40B4-BE49-F238E27FC236}">
                    <a16:creationId xmlns:a16="http://schemas.microsoft.com/office/drawing/2014/main" id="{4950FED4-411F-844F-88EE-11D8BF393032}"/>
                  </a:ext>
                </a:extLst>
              </p:cNvPr>
              <p:cNvGrpSpPr/>
              <p:nvPr/>
            </p:nvGrpSpPr>
            <p:grpSpPr>
              <a:xfrm>
                <a:off x="3563038" y="3857586"/>
                <a:ext cx="908550" cy="2190811"/>
                <a:chOff x="3563038" y="3857586"/>
                <a:chExt cx="908550" cy="2190811"/>
              </a:xfrm>
            </p:grpSpPr>
            <p:sp>
              <p:nvSpPr>
                <p:cNvPr id="20" name="Oval 19">
                  <a:extLst>
                    <a:ext uri="{FF2B5EF4-FFF2-40B4-BE49-F238E27FC236}">
                      <a16:creationId xmlns:a16="http://schemas.microsoft.com/office/drawing/2014/main" id="{F304E4FB-2DEC-5647-98EE-1FF17D338F34}"/>
                    </a:ext>
                  </a:extLst>
                </p:cNvPr>
                <p:cNvSpPr/>
                <p:nvPr/>
              </p:nvSpPr>
              <p:spPr>
                <a:xfrm rot="17400000" flipH="1">
                  <a:off x="2921907" y="4498717"/>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B37AB2A5-D293-3140-B988-8793F814F95C}"/>
                    </a:ext>
                  </a:extLst>
                </p:cNvPr>
                <p:cNvSpPr txBox="1"/>
                <p:nvPr/>
              </p:nvSpPr>
              <p:spPr>
                <a:xfrm rot="17511420">
                  <a:off x="3089994" y="4689777"/>
                  <a:ext cx="1893775" cy="640265"/>
                </a:xfrm>
                <a:prstGeom prst="rect">
                  <a:avLst/>
                </a:prstGeom>
                <a:noFill/>
              </p:spPr>
              <p:txBody>
                <a:bodyPr wrap="square" rtlCol="0">
                  <a:spAutoFit/>
                </a:bodyPr>
                <a:lstStyle>
                  <a:defPPr>
                    <a:defRPr lang="id-ID"/>
                  </a:defPPr>
                  <a:lvl1pPr algn="ctr">
                    <a:defRPr sz="1600" b="1">
                      <a:solidFill>
                        <a:schemeClr val="bg1">
                          <a:lumMod val="8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Communication and </a:t>
                  </a:r>
                  <a:r>
                    <a:rPr kumimoji="0" lang="id-ID" sz="1400" b="1" i="0" u="none" strike="noStrike" kern="0" cap="none" spc="0" normalizeH="0" baseline="0" noProof="0" dirty="0">
                      <a:ln>
                        <a:noFill/>
                      </a:ln>
                      <a:solidFill>
                        <a:srgbClr val="4A3207"/>
                      </a:solidFill>
                      <a:effectLst/>
                      <a:uLnTx/>
                      <a:uFillTx/>
                    </a:rPr>
                    <a:t>information</a:t>
                  </a:r>
                </a:p>
              </p:txBody>
            </p:sp>
          </p:grpSp>
          <p:grpSp>
            <p:nvGrpSpPr>
              <p:cNvPr id="13" name="Group 12">
                <a:extLst>
                  <a:ext uri="{FF2B5EF4-FFF2-40B4-BE49-F238E27FC236}">
                    <a16:creationId xmlns:a16="http://schemas.microsoft.com/office/drawing/2014/main" id="{1090C31C-122C-8A4C-B543-6F89A346DC7F}"/>
                  </a:ext>
                </a:extLst>
              </p:cNvPr>
              <p:cNvGrpSpPr/>
              <p:nvPr/>
            </p:nvGrpSpPr>
            <p:grpSpPr>
              <a:xfrm>
                <a:off x="2006745" y="3660127"/>
                <a:ext cx="2190811" cy="908550"/>
                <a:chOff x="2006745" y="3660127"/>
                <a:chExt cx="2190811" cy="908550"/>
              </a:xfrm>
            </p:grpSpPr>
            <p:sp>
              <p:nvSpPr>
                <p:cNvPr id="18" name="Oval 17">
                  <a:extLst>
                    <a:ext uri="{FF2B5EF4-FFF2-40B4-BE49-F238E27FC236}">
                      <a16:creationId xmlns:a16="http://schemas.microsoft.com/office/drawing/2014/main" id="{2613767C-E7C4-CB40-88B7-D0199111FBE1}"/>
                    </a:ext>
                  </a:extLst>
                </p:cNvPr>
                <p:cNvSpPr/>
                <p:nvPr/>
              </p:nvSpPr>
              <p:spPr>
                <a:xfrm rot="9300000" flipH="1">
                  <a:off x="2006745" y="3660127"/>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4BC43067-5B1B-1A42-B813-572DBD26CF53}"/>
                    </a:ext>
                  </a:extLst>
                </p:cNvPr>
                <p:cNvSpPr txBox="1"/>
                <p:nvPr/>
              </p:nvSpPr>
              <p:spPr>
                <a:xfrm rot="20167534">
                  <a:off x="2125088" y="3685190"/>
                  <a:ext cx="1893775" cy="881606"/>
                </a:xfrm>
                <a:prstGeom prst="rect">
                  <a:avLst/>
                </a:prstGeom>
                <a:noFill/>
              </p:spPr>
              <p:txBody>
                <a:bodyPr wrap="square" rtlCol="0">
                  <a:spAutoFit/>
                </a:bodyPr>
                <a:lstStyle>
                  <a:defPPr>
                    <a:defRPr lang="id-ID"/>
                  </a:defPPr>
                  <a:lvl1pPr algn="ctr">
                    <a:defRPr sz="1600" b="1">
                      <a:solidFill>
                        <a:schemeClr val="bg1">
                          <a:lumMod val="8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A3207"/>
                      </a:solidFill>
                      <a:effectLst/>
                      <a:uLnTx/>
                      <a:uFillTx/>
                    </a:rPr>
                    <a:t>Community</a:t>
                  </a:r>
                  <a:r>
                    <a:rPr kumimoji="0" lang="en-US" sz="1600" b="1" i="0" u="none" strike="noStrike" kern="0" cap="none" spc="0" normalizeH="0" baseline="0" noProof="0" dirty="0">
                      <a:ln>
                        <a:noFill/>
                      </a:ln>
                      <a:solidFill>
                        <a:srgbClr val="4A3207"/>
                      </a:solidFill>
                      <a:effectLst/>
                      <a:uLnTx/>
                      <a:uFillTx/>
                    </a:rPr>
                    <a:t> </a:t>
                  </a:r>
                  <a:r>
                    <a:rPr kumimoji="0" lang="en-US" sz="1400" b="1" i="0" u="none" strike="noStrike" kern="0" cap="none" spc="0" normalizeH="0" baseline="0" noProof="0" dirty="0">
                      <a:ln>
                        <a:noFill/>
                      </a:ln>
                      <a:solidFill>
                        <a:srgbClr val="4A3207"/>
                      </a:solidFill>
                      <a:effectLst/>
                      <a:uLnTx/>
                      <a:uFillTx/>
                    </a:rPr>
                    <a:t>support</a:t>
                  </a:r>
                  <a:r>
                    <a:rPr kumimoji="0" lang="en-US" sz="1600" b="1" i="0" u="none" strike="noStrike" kern="0" cap="none" spc="0" normalizeH="0" baseline="0" noProof="0" dirty="0">
                      <a:ln>
                        <a:noFill/>
                      </a:ln>
                      <a:solidFill>
                        <a:srgbClr val="4A3207"/>
                      </a:solidFill>
                      <a:effectLst/>
                      <a:uLnTx/>
                      <a:uFillTx/>
                    </a:rPr>
                    <a:t> and health services</a:t>
                  </a:r>
                </a:p>
              </p:txBody>
            </p:sp>
          </p:grpSp>
          <p:grpSp>
            <p:nvGrpSpPr>
              <p:cNvPr id="14" name="Group 13">
                <a:extLst>
                  <a:ext uri="{FF2B5EF4-FFF2-40B4-BE49-F238E27FC236}">
                    <a16:creationId xmlns:a16="http://schemas.microsoft.com/office/drawing/2014/main" id="{F577ED13-155C-5E4C-BD24-EAAEB84499B1}"/>
                  </a:ext>
                </a:extLst>
              </p:cNvPr>
              <p:cNvGrpSpPr/>
              <p:nvPr/>
            </p:nvGrpSpPr>
            <p:grpSpPr>
              <a:xfrm>
                <a:off x="5000587" y="3529413"/>
                <a:ext cx="2190811" cy="908550"/>
                <a:chOff x="5000587" y="3529413"/>
                <a:chExt cx="2190811" cy="908550"/>
              </a:xfrm>
            </p:grpSpPr>
            <p:sp>
              <p:nvSpPr>
                <p:cNvPr id="16" name="Oval 15">
                  <a:extLst>
                    <a:ext uri="{FF2B5EF4-FFF2-40B4-BE49-F238E27FC236}">
                      <a16:creationId xmlns:a16="http://schemas.microsoft.com/office/drawing/2014/main" id="{1DF02DF8-3916-9249-B611-E5F32C9F6DF2}"/>
                    </a:ext>
                  </a:extLst>
                </p:cNvPr>
                <p:cNvSpPr/>
                <p:nvPr/>
              </p:nvSpPr>
              <p:spPr>
                <a:xfrm rot="12000000" flipH="1">
                  <a:off x="5000587" y="3529413"/>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9A33A1D1-81A6-974E-9D2E-B6D576455556}"/>
                    </a:ext>
                  </a:extLst>
                </p:cNvPr>
                <p:cNvSpPr txBox="1"/>
                <p:nvPr/>
              </p:nvSpPr>
              <p:spPr>
                <a:xfrm rot="1187885">
                  <a:off x="5133022" y="3700209"/>
                  <a:ext cx="1893775" cy="620389"/>
                </a:xfrm>
                <a:prstGeom prst="rect">
                  <a:avLst/>
                </a:prstGeom>
                <a:noFill/>
              </p:spPr>
              <p:txBody>
                <a:bodyPr wrap="square" rtlCol="0">
                  <a:spAutoFit/>
                </a:bodyPr>
                <a:lstStyle>
                  <a:defPPr>
                    <a:defRPr lang="id-ID"/>
                  </a:defPPr>
                  <a:lvl1pPr algn="ctr">
                    <a:defRPr sz="1600" b="1">
                      <a:solidFill>
                        <a:schemeClr val="bg1">
                          <a:lumMod val="8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Respect and social </a:t>
                  </a:r>
                  <a:r>
                    <a:rPr kumimoji="0" lang="id-ID" sz="1400" b="1" i="0" u="none" strike="noStrike" kern="0" cap="none" spc="0" normalizeH="0" baseline="0" noProof="0" dirty="0">
                      <a:ln>
                        <a:noFill/>
                      </a:ln>
                      <a:solidFill>
                        <a:srgbClr val="4A3207"/>
                      </a:solidFill>
                      <a:effectLst/>
                      <a:uLnTx/>
                      <a:uFillTx/>
                    </a:rPr>
                    <a:t>inclusion</a:t>
                  </a:r>
                </a:p>
              </p:txBody>
            </p:sp>
          </p:grpSp>
          <p:sp>
            <p:nvSpPr>
              <p:cNvPr id="15" name="Oval 14">
                <a:extLst>
                  <a:ext uri="{FF2B5EF4-FFF2-40B4-BE49-F238E27FC236}">
                    <a16:creationId xmlns:a16="http://schemas.microsoft.com/office/drawing/2014/main" id="{7FA953EF-BC65-F047-9AEA-5C3E40BD625B}"/>
                  </a:ext>
                </a:extLst>
              </p:cNvPr>
              <p:cNvSpPr/>
              <p:nvPr/>
            </p:nvSpPr>
            <p:spPr>
              <a:xfrm>
                <a:off x="3810091" y="2667091"/>
                <a:ext cx="1523817" cy="1523817"/>
              </a:xfrm>
              <a:prstGeom prst="ellipse">
                <a:avLst/>
              </a:prstGeom>
              <a:solidFill>
                <a:srgbClr val="B78B41"/>
              </a:solidFill>
              <a:ln w="25400" cap="flat" cmpd="sng" algn="ctr">
                <a:noFill/>
                <a:prstDash val="solid"/>
              </a:ln>
              <a:effectLst/>
            </p:spPr>
            <p:txBody>
              <a:bodyPr lIns="54864" tIns="36000" rIns="54864"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prstClr val="white"/>
                    </a:solidFill>
                    <a:effectLst/>
                    <a:uLnTx/>
                    <a:uFillTx/>
                    <a:latin typeface="Calibri"/>
                    <a:ea typeface="+mn-ea"/>
                    <a:cs typeface="+mn-cs"/>
                  </a:rPr>
                  <a:t>Age-Friendly </a:t>
                </a:r>
                <a:r>
                  <a:rPr kumimoji="0" lang="id-ID" sz="1600" b="1" i="0" u="none" strike="noStrike" kern="0" cap="none" spc="0" normalizeH="0" baseline="0" noProof="0" dirty="0" err="1">
                    <a:ln>
                      <a:noFill/>
                    </a:ln>
                    <a:solidFill>
                      <a:prstClr val="white"/>
                    </a:solidFill>
                    <a:effectLst/>
                    <a:uLnTx/>
                    <a:uFillTx/>
                    <a:latin typeface="Calibri"/>
                    <a:ea typeface="+mn-ea"/>
                    <a:cs typeface="+mn-cs"/>
                  </a:rPr>
                  <a:t>Stoneham</a:t>
                </a:r>
                <a:r>
                  <a:rPr kumimoji="0" lang="id-ID" sz="1600" b="1" i="0" u="none" strike="noStrike" kern="0" cap="none" spc="0" normalizeH="0" baseline="0" noProof="0" dirty="0">
                    <a:ln>
                      <a:noFill/>
                    </a:ln>
                    <a:solidFill>
                      <a:prstClr val="white"/>
                    </a:solidFill>
                    <a:effectLst/>
                    <a:uLnTx/>
                    <a:uFillTx/>
                    <a:latin typeface="Calibri"/>
                    <a:ea typeface="+mn-ea"/>
                    <a:cs typeface="+mn-cs"/>
                  </a:rPr>
                  <a:t> </a:t>
                </a:r>
              </a:p>
            </p:txBody>
          </p:sp>
        </p:grpSp>
      </p:grpSp>
    </p:spTree>
    <p:extLst>
      <p:ext uri="{BB962C8B-B14F-4D97-AF65-F5344CB8AC3E}">
        <p14:creationId xmlns:p14="http://schemas.microsoft.com/office/powerpoint/2010/main" val="220847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5A8B"/>
            </a:solidFill>
          </a:ln>
        </p:spPr>
        <p:txBody>
          <a:bodyPr>
            <a:normAutofit/>
          </a:bodyPr>
          <a:lstStyle/>
          <a:p>
            <a:pPr algn="ctr"/>
            <a:r>
              <a:rPr lang="en-US" sz="3200" b="1">
                <a:latin typeface="Arial"/>
                <a:ea typeface="ＭＳ Ｐゴシック"/>
              </a:rPr>
              <a:t>An Age Friendly Community</a:t>
            </a:r>
          </a:p>
        </p:txBody>
      </p:sp>
      <p:sp>
        <p:nvSpPr>
          <p:cNvPr id="3" name="Content Placeholder 2"/>
          <p:cNvSpPr>
            <a:spLocks noGrp="1"/>
          </p:cNvSpPr>
          <p:nvPr>
            <p:ph idx="1"/>
          </p:nvPr>
        </p:nvSpPr>
        <p:spPr>
          <a:xfrm>
            <a:off x="597877" y="2162908"/>
            <a:ext cx="7696200" cy="4525963"/>
          </a:xfrm>
        </p:spPr>
        <p:txBody>
          <a:bodyPr>
            <a:normAutofit/>
          </a:bodyPr>
          <a:lstStyle/>
          <a:p>
            <a:pPr marL="0" indent="0">
              <a:buClrTx/>
              <a:buNone/>
            </a:pPr>
            <a:endParaRPr lang="en-US" sz="2800" i="1" dirty="0"/>
          </a:p>
          <a:p>
            <a:pPr marL="91440" lvl="1" indent="-91440" algn="ctr">
              <a:spcBef>
                <a:spcPts val="1200"/>
              </a:spcBef>
              <a:spcAft>
                <a:spcPts val="200"/>
              </a:spcAft>
              <a:buClrTx/>
              <a:buSzPct val="100000"/>
              <a:buFont typeface="Calibri" panose="020F0502020204030204" pitchFamily="34" charset="0"/>
              <a:buChar char=" "/>
            </a:pPr>
            <a:r>
              <a:rPr lang="en-US" sz="2800" i="1" dirty="0">
                <a:latin typeface="Arial"/>
                <a:ea typeface="Arial Unicode MS"/>
                <a:cs typeface="Arial Unicode MS"/>
              </a:rPr>
              <a:t>An "</a:t>
            </a:r>
            <a:r>
              <a:rPr lang="en-US" sz="2800" b="1" i="1" dirty="0">
                <a:latin typeface="Arial"/>
                <a:ea typeface="Arial Unicode MS"/>
                <a:cs typeface="Arial Unicode MS"/>
              </a:rPr>
              <a:t>age</a:t>
            </a:r>
            <a:r>
              <a:rPr lang="en-US" sz="2800" i="1" dirty="0">
                <a:latin typeface="Arial"/>
                <a:ea typeface="Arial Unicode MS"/>
                <a:cs typeface="Arial Unicode MS"/>
              </a:rPr>
              <a:t>-</a:t>
            </a:r>
            <a:r>
              <a:rPr lang="en-US" sz="2800" b="1" i="1" dirty="0">
                <a:latin typeface="Arial"/>
                <a:ea typeface="Arial Unicode MS"/>
                <a:cs typeface="Arial Unicode MS"/>
              </a:rPr>
              <a:t>friendly</a:t>
            </a:r>
            <a:r>
              <a:rPr lang="en-US" sz="2800" i="1" dirty="0">
                <a:latin typeface="Arial"/>
                <a:ea typeface="Arial Unicode MS"/>
                <a:cs typeface="Arial Unicode MS"/>
              </a:rPr>
              <a:t> community" optimizes opportunities for health, participation, and security for all people, to ensure quality of life and </a:t>
            </a:r>
            <a:r>
              <a:rPr lang="en-US" sz="2800" b="1" i="1" dirty="0">
                <a:latin typeface="Arial"/>
                <a:ea typeface="Arial Unicode MS"/>
                <a:cs typeface="Arial Unicode MS"/>
              </a:rPr>
              <a:t>dignity</a:t>
            </a:r>
            <a:r>
              <a:rPr lang="en-US" sz="2800" i="1" dirty="0">
                <a:latin typeface="Arial"/>
                <a:ea typeface="Arial Unicode MS"/>
                <a:cs typeface="Arial Unicode MS"/>
              </a:rPr>
              <a:t> as people age</a:t>
            </a:r>
            <a:r>
              <a:rPr lang="en-US" sz="2800" i="1" dirty="0">
                <a:solidFill>
                  <a:srgbClr val="3C4043"/>
                </a:solidFill>
                <a:latin typeface="Arial"/>
                <a:ea typeface="ＭＳ Ｐゴシック"/>
                <a:cs typeface="Arial"/>
              </a:rPr>
              <a:t>.</a:t>
            </a:r>
            <a:r>
              <a:rPr lang="en-US" sz="2800" dirty="0">
                <a:solidFill>
                  <a:srgbClr val="3C4043"/>
                </a:solidFill>
                <a:latin typeface="Arial"/>
                <a:ea typeface="ＭＳ Ｐゴシック"/>
                <a:cs typeface="Arial"/>
              </a:rPr>
              <a:t> </a:t>
            </a:r>
            <a:endParaRPr lang="en-US" sz="2800" b="1" i="1" dirty="0">
              <a:latin typeface="Arial"/>
              <a:ea typeface="ＭＳ Ｐゴシック"/>
              <a:cs typeface="Arial"/>
            </a:endParaRPr>
          </a:p>
          <a:p>
            <a:pPr marL="91440" lvl="1" indent="-91440" algn="ctr">
              <a:spcBef>
                <a:spcPts val="1200"/>
              </a:spcBef>
              <a:spcAft>
                <a:spcPts val="200"/>
              </a:spcAft>
              <a:buClrTx/>
              <a:buSzPct val="100000"/>
              <a:buFont typeface="Calibri" panose="020F0502020204030204" pitchFamily="34" charset="0"/>
              <a:buChar char=" "/>
            </a:pPr>
            <a:endParaRPr lang="en-US" sz="2800" b="1" i="1" dirty="0"/>
          </a:p>
          <a:p>
            <a:pPr marL="91440" lvl="1" indent="-91440" algn="ctr">
              <a:spcBef>
                <a:spcPts val="1200"/>
              </a:spcBef>
              <a:spcAft>
                <a:spcPts val="200"/>
              </a:spcAft>
              <a:buClrTx/>
              <a:buSzPct val="100000"/>
              <a:buFont typeface="Calibri" panose="020F0502020204030204" pitchFamily="34" charset="0"/>
              <a:buChar char=" "/>
            </a:pPr>
            <a:endParaRPr lang="en-US" sz="2800" i="1" dirty="0"/>
          </a:p>
          <a:p>
            <a:pPr marL="91440" lvl="1" indent="-91440" algn="ctr">
              <a:spcBef>
                <a:spcPts val="1200"/>
              </a:spcBef>
              <a:spcAft>
                <a:spcPts val="200"/>
              </a:spcAft>
              <a:buClrTx/>
              <a:buSzPct val="100000"/>
              <a:buFont typeface="Calibri" panose="020F0502020204030204" pitchFamily="34" charset="0"/>
              <a:buChar char=" "/>
            </a:pPr>
            <a:endParaRPr lang="en-US" sz="2800" i="1" dirty="0">
              <a:solidFill>
                <a:schemeClr val="tx1"/>
              </a:solidFill>
            </a:endParaRPr>
          </a:p>
          <a:p>
            <a:endParaRPr lang="en-US" dirty="0"/>
          </a:p>
        </p:txBody>
      </p:sp>
    </p:spTree>
    <p:extLst>
      <p:ext uri="{BB962C8B-B14F-4D97-AF65-F5344CB8AC3E}">
        <p14:creationId xmlns:p14="http://schemas.microsoft.com/office/powerpoint/2010/main" val="3863790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C8DB-8FF0-4190-9805-F5032DF9E62C}"/>
              </a:ext>
            </a:extLst>
          </p:cNvPr>
          <p:cNvSpPr>
            <a:spLocks noGrp="1"/>
          </p:cNvSpPr>
          <p:nvPr>
            <p:ph type="title"/>
          </p:nvPr>
        </p:nvSpPr>
        <p:spPr>
          <a:xfrm>
            <a:off x="-879230" y="36221"/>
            <a:ext cx="10562491" cy="1518138"/>
          </a:xfrm>
        </p:spPr>
        <p:txBody>
          <a:bodyPr/>
          <a:lstStyle/>
          <a:p>
            <a:r>
              <a:rPr lang="en-US" sz="3200" b="1" dirty="0">
                <a:latin typeface="Arial"/>
                <a:ea typeface="Arial Unicode MS"/>
                <a:cs typeface="Arial Unicode MS"/>
              </a:rPr>
              <a:t>Goals in Developing the </a:t>
            </a:r>
            <a:br>
              <a:rPr lang="en-US" sz="3200" b="1" dirty="0">
                <a:latin typeface="Arial"/>
                <a:ea typeface="Arial Unicode MS"/>
                <a:cs typeface="Arial Unicode MS"/>
              </a:rPr>
            </a:br>
            <a:r>
              <a:rPr lang="en-US" sz="3200" b="1" dirty="0">
                <a:latin typeface="Arial"/>
                <a:ea typeface="Arial Unicode MS"/>
                <a:cs typeface="Arial Unicode MS"/>
              </a:rPr>
              <a:t>Age Friendly Stoneham Report</a:t>
            </a:r>
            <a:endParaRPr lang="en-US" sz="3200" dirty="0">
              <a:latin typeface="Arial"/>
            </a:endParaRPr>
          </a:p>
        </p:txBody>
      </p:sp>
      <p:sp>
        <p:nvSpPr>
          <p:cNvPr id="3" name="Content Placeholder 2">
            <a:extLst>
              <a:ext uri="{FF2B5EF4-FFF2-40B4-BE49-F238E27FC236}">
                <a16:creationId xmlns:a16="http://schemas.microsoft.com/office/drawing/2014/main" id="{51F06407-5BB1-4902-BB58-92EFC1822E30}"/>
              </a:ext>
            </a:extLst>
          </p:cNvPr>
          <p:cNvSpPr>
            <a:spLocks noGrp="1"/>
          </p:cNvSpPr>
          <p:nvPr>
            <p:ph idx="1"/>
          </p:nvPr>
        </p:nvSpPr>
        <p:spPr>
          <a:xfrm>
            <a:off x="726830" y="2302418"/>
            <a:ext cx="7696200" cy="4285332"/>
          </a:xfrm>
        </p:spPr>
        <p:txBody>
          <a:bodyPr/>
          <a:lstStyle/>
          <a:p>
            <a:r>
              <a:rPr lang="en-US" sz="2400" dirty="0">
                <a:latin typeface="Arial"/>
                <a:ea typeface="Arial Unicode MS"/>
                <a:cs typeface="Arial Unicode MS"/>
              </a:rPr>
              <a:t>Develop an understanding of Stoneham’s </a:t>
            </a:r>
            <a:r>
              <a:rPr lang="en-US" sz="2400" b="1" i="1" dirty="0">
                <a:latin typeface="Arial"/>
                <a:ea typeface="Arial Unicode MS"/>
                <a:cs typeface="Arial Unicode MS"/>
              </a:rPr>
              <a:t>assets</a:t>
            </a:r>
            <a:r>
              <a:rPr lang="en-US" sz="2400" dirty="0">
                <a:latin typeface="Arial"/>
                <a:ea typeface="Arial Unicode MS"/>
                <a:cs typeface="Arial Unicode MS"/>
              </a:rPr>
              <a:t> and the </a:t>
            </a:r>
            <a:r>
              <a:rPr lang="en-US" sz="2400" b="1" i="1" dirty="0">
                <a:latin typeface="Arial"/>
                <a:ea typeface="Arial Unicode MS"/>
                <a:cs typeface="Arial Unicode MS"/>
              </a:rPr>
              <a:t>needs</a:t>
            </a:r>
            <a:r>
              <a:rPr lang="en-US" sz="2400" dirty="0">
                <a:latin typeface="Arial"/>
                <a:ea typeface="Arial Unicode MS"/>
                <a:cs typeface="Arial Unicode MS"/>
              </a:rPr>
              <a:t> of the community</a:t>
            </a:r>
            <a:endParaRPr lang="en-US" sz="2400" dirty="0">
              <a:latin typeface="Arial"/>
            </a:endParaRPr>
          </a:p>
          <a:p>
            <a:pPr marL="0" indent="0">
              <a:buNone/>
            </a:pPr>
            <a:endParaRPr lang="en-US" sz="2400" dirty="0">
              <a:latin typeface="Arial"/>
            </a:endParaRPr>
          </a:p>
          <a:p>
            <a:r>
              <a:rPr lang="en-US" sz="2400" dirty="0">
                <a:latin typeface="Arial"/>
                <a:ea typeface="Arial Unicode MS"/>
                <a:cs typeface="Arial Unicode MS"/>
              </a:rPr>
              <a:t>Provide preliminary ideas for ways in which Stoneham’s age friendly features may be improved</a:t>
            </a:r>
            <a:endParaRPr lang="en-US" sz="2400" dirty="0">
              <a:latin typeface="Arial"/>
            </a:endParaRPr>
          </a:p>
          <a:p>
            <a:pPr marL="0" indent="0">
              <a:buNone/>
            </a:pPr>
            <a:endParaRPr lang="en-US" sz="2400" dirty="0">
              <a:latin typeface="Arial"/>
            </a:endParaRPr>
          </a:p>
          <a:p>
            <a:pPr marL="0" indent="0">
              <a:buNone/>
            </a:pPr>
            <a:endParaRPr lang="en-US" sz="2400" dirty="0">
              <a:latin typeface="Arial"/>
              <a:ea typeface="Arial Unicode MS"/>
              <a:cs typeface="Arial Unicode MS"/>
            </a:endParaRPr>
          </a:p>
          <a:p>
            <a:pPr marL="0" indent="0">
              <a:buNone/>
            </a:pPr>
            <a:r>
              <a:rPr lang="en-US" dirty="0"/>
              <a:t/>
            </a:r>
            <a:br>
              <a:rPr lang="en-US" dirty="0"/>
            </a:br>
            <a:endParaRPr lang="en-US" dirty="0"/>
          </a:p>
        </p:txBody>
      </p:sp>
    </p:spTree>
    <p:extLst>
      <p:ext uri="{BB962C8B-B14F-4D97-AF65-F5344CB8AC3E}">
        <p14:creationId xmlns:p14="http://schemas.microsoft.com/office/powerpoint/2010/main" val="264561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6D9BE-D848-4D0C-93BF-29D9D576FE63}"/>
              </a:ext>
            </a:extLst>
          </p:cNvPr>
          <p:cNvSpPr>
            <a:spLocks noGrp="1"/>
          </p:cNvSpPr>
          <p:nvPr>
            <p:ph type="title"/>
          </p:nvPr>
        </p:nvSpPr>
        <p:spPr/>
        <p:txBody>
          <a:bodyPr/>
          <a:lstStyle/>
          <a:p>
            <a:r>
              <a:rPr lang="en-US" b="1" dirty="0" smtClean="0">
                <a:latin typeface="Arial"/>
                <a:ea typeface="ＭＳ Ｐゴシック"/>
                <a:cs typeface="Arial"/>
              </a:rPr>
              <a:t>Age Friendly Stoneham: </a:t>
            </a:r>
            <a:endParaRPr lang="en-US" b="1" dirty="0">
              <a:latin typeface="Arial"/>
              <a:cs typeface="Arial"/>
            </a:endParaRPr>
          </a:p>
        </p:txBody>
      </p:sp>
      <p:sp>
        <p:nvSpPr>
          <p:cNvPr id="3" name="Content Placeholder 2">
            <a:extLst>
              <a:ext uri="{FF2B5EF4-FFF2-40B4-BE49-F238E27FC236}">
                <a16:creationId xmlns:a16="http://schemas.microsoft.com/office/drawing/2014/main" id="{CC6A0FFD-48B6-4AA4-97F4-FD52ACE40D8C}"/>
              </a:ext>
            </a:extLst>
          </p:cNvPr>
          <p:cNvSpPr>
            <a:spLocks noGrp="1"/>
          </p:cNvSpPr>
          <p:nvPr>
            <p:ph idx="1"/>
          </p:nvPr>
        </p:nvSpPr>
        <p:spPr>
          <a:xfrm>
            <a:off x="228600" y="1616529"/>
            <a:ext cx="8686800" cy="4525963"/>
          </a:xfrm>
        </p:spPr>
        <p:txBody>
          <a:bodyPr/>
          <a:lstStyle/>
          <a:p>
            <a:pPr marL="0" indent="0">
              <a:buNone/>
            </a:pPr>
            <a:r>
              <a:rPr lang="en-US" sz="2400" b="1" dirty="0">
                <a:latin typeface="Arial" panose="020B0604020202020204" pitchFamily="34" charset="0"/>
                <a:ea typeface="ＭＳ Ｐゴシック"/>
                <a:cs typeface="Arial" panose="020B0604020202020204" pitchFamily="34" charset="0"/>
              </a:rPr>
              <a:t>Progress to Date:</a:t>
            </a:r>
          </a:p>
          <a:p>
            <a:r>
              <a:rPr lang="en-US" dirty="0">
                <a:latin typeface="Arial" panose="020B0604020202020204" pitchFamily="34" charset="0"/>
                <a:ea typeface="ＭＳ Ｐゴシック"/>
                <a:cs typeface="Arial" panose="020B0604020202020204" pitchFamily="34" charset="0"/>
              </a:rPr>
              <a:t>Joined the AARP/WHO network in the Spring of 2018</a:t>
            </a:r>
          </a:p>
          <a:p>
            <a:r>
              <a:rPr lang="en-US" dirty="0">
                <a:latin typeface="Arial" panose="020B0604020202020204" pitchFamily="34" charset="0"/>
                <a:ea typeface="ＭＳ Ｐゴシック"/>
                <a:cs typeface="Arial" panose="020B0604020202020204" pitchFamily="34" charset="0"/>
              </a:rPr>
              <a:t>December 2020: community needs assessment completed</a:t>
            </a:r>
          </a:p>
          <a:p>
            <a:endParaRPr lang="en-US" dirty="0">
              <a:latin typeface="Arial" panose="020B0604020202020204" pitchFamily="34" charset="0"/>
              <a:ea typeface="ＭＳ Ｐゴシック"/>
              <a:cs typeface="Arial" panose="020B0604020202020204" pitchFamily="34" charset="0"/>
            </a:endParaRPr>
          </a:p>
          <a:p>
            <a:pPr marL="0" indent="0">
              <a:buNone/>
            </a:pPr>
            <a:r>
              <a:rPr lang="en-US" sz="2400" b="1" dirty="0">
                <a:latin typeface="Arial" panose="020B0604020202020204" pitchFamily="34" charset="0"/>
                <a:ea typeface="ＭＳ Ｐゴシック"/>
                <a:cs typeface="Arial" panose="020B0604020202020204" pitchFamily="34" charset="0"/>
              </a:rPr>
              <a:t>Remaining Steps:</a:t>
            </a:r>
          </a:p>
          <a:p>
            <a:r>
              <a:rPr lang="en-US" dirty="0">
                <a:latin typeface="Arial" panose="020B0604020202020204" pitchFamily="34" charset="0"/>
                <a:ea typeface="ＭＳ Ｐゴシック"/>
                <a:cs typeface="Arial" panose="020B0604020202020204" pitchFamily="34" charset="0"/>
              </a:rPr>
              <a:t>Establish a steering committee, identify gaps in information</a:t>
            </a:r>
          </a:p>
          <a:p>
            <a:r>
              <a:rPr lang="en-US" dirty="0">
                <a:latin typeface="Arial" panose="020B0604020202020204" pitchFamily="34" charset="0"/>
                <a:ea typeface="ＭＳ Ｐゴシック"/>
                <a:cs typeface="Arial" panose="020B0604020202020204" pitchFamily="34" charset="0"/>
              </a:rPr>
              <a:t>Develop an action plan (by December 2021)</a:t>
            </a:r>
          </a:p>
          <a:p>
            <a:r>
              <a:rPr lang="en-US" dirty="0">
                <a:latin typeface="Arial" panose="020B0604020202020204" pitchFamily="34" charset="0"/>
                <a:ea typeface="ＭＳ Ｐゴシック"/>
                <a:cs typeface="Arial" panose="020B0604020202020204" pitchFamily="34" charset="0"/>
              </a:rPr>
              <a:t>Implement action plan (by December of 2024)</a:t>
            </a:r>
          </a:p>
        </p:txBody>
      </p:sp>
    </p:spTree>
    <p:extLst>
      <p:ext uri="{BB962C8B-B14F-4D97-AF65-F5344CB8AC3E}">
        <p14:creationId xmlns:p14="http://schemas.microsoft.com/office/powerpoint/2010/main" val="277238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DCD4-2B25-4577-9344-E49036FC0FC8}"/>
              </a:ext>
            </a:extLst>
          </p:cNvPr>
          <p:cNvSpPr>
            <a:spLocks noGrp="1"/>
          </p:cNvSpPr>
          <p:nvPr>
            <p:ph type="title"/>
          </p:nvPr>
        </p:nvSpPr>
        <p:spPr/>
        <p:txBody>
          <a:bodyPr/>
          <a:lstStyle/>
          <a:p>
            <a:r>
              <a:rPr lang="en-US" sz="3200" b="1" dirty="0">
                <a:latin typeface="Arial"/>
                <a:ea typeface="Arial Unicode MS"/>
                <a:cs typeface="Arial Unicode MS"/>
              </a:rPr>
              <a:t>Strategies for Learning about Stoneham</a:t>
            </a:r>
            <a:endParaRPr lang="en-US" sz="3200" dirty="0">
              <a:latin typeface="Arial"/>
            </a:endParaRPr>
          </a:p>
        </p:txBody>
      </p:sp>
      <p:sp>
        <p:nvSpPr>
          <p:cNvPr id="3" name="Content Placeholder 2">
            <a:extLst>
              <a:ext uri="{FF2B5EF4-FFF2-40B4-BE49-F238E27FC236}">
                <a16:creationId xmlns:a16="http://schemas.microsoft.com/office/drawing/2014/main" id="{BD261186-516B-4DF8-ADDF-5F33F49E7431}"/>
              </a:ext>
            </a:extLst>
          </p:cNvPr>
          <p:cNvSpPr>
            <a:spLocks noGrp="1"/>
          </p:cNvSpPr>
          <p:nvPr>
            <p:ph idx="1"/>
          </p:nvPr>
        </p:nvSpPr>
        <p:spPr>
          <a:xfrm>
            <a:off x="735367" y="902839"/>
            <a:ext cx="7663941" cy="5363050"/>
          </a:xfrm>
        </p:spPr>
        <p:txBody>
          <a:bodyPr/>
          <a:lstStyle/>
          <a:p>
            <a:endParaRPr lang="en-US" b="1" dirty="0">
              <a:ea typeface="Arial Unicode MS"/>
              <a:cs typeface="Arial Unicode MS"/>
            </a:endParaRPr>
          </a:p>
          <a:p>
            <a:r>
              <a:rPr lang="en-US" sz="2400" dirty="0">
                <a:latin typeface="Arial"/>
                <a:ea typeface="Arial Unicode MS"/>
                <a:cs typeface="Arial Unicode MS"/>
              </a:rPr>
              <a:t>Review of existing data from the American Community Survey</a:t>
            </a:r>
          </a:p>
          <a:p>
            <a:endParaRPr lang="en-US" sz="1600" b="1" dirty="0">
              <a:latin typeface="Arial"/>
              <a:ea typeface="Arial Unicode MS"/>
              <a:cs typeface="Arial Unicode MS"/>
            </a:endParaRPr>
          </a:p>
          <a:p>
            <a:r>
              <a:rPr lang="en-US" sz="2400" dirty="0">
                <a:latin typeface="Arial"/>
                <a:ea typeface="Arial Unicode MS"/>
                <a:cs typeface="Arial Unicode MS"/>
              </a:rPr>
              <a:t>Review of 9 relevant reports and planning </a:t>
            </a:r>
            <a:r>
              <a:rPr lang="en-US" sz="2400" dirty="0" smtClean="0">
                <a:latin typeface="Arial"/>
                <a:ea typeface="Arial Unicode MS"/>
                <a:cs typeface="Arial Unicode MS"/>
              </a:rPr>
              <a:t>documents—including recent survey of COA participants</a:t>
            </a:r>
            <a:endParaRPr lang="en-US" sz="2400" dirty="0">
              <a:latin typeface="Arial"/>
              <a:ea typeface="Arial Unicode MS"/>
              <a:cs typeface="Arial Unicode MS"/>
            </a:endParaRPr>
          </a:p>
          <a:p>
            <a:pPr marL="457200" lvl="1" indent="0">
              <a:buNone/>
            </a:pPr>
            <a:endParaRPr lang="en-US" sz="600" dirty="0">
              <a:latin typeface="Arial"/>
              <a:ea typeface="Arial Unicode MS"/>
              <a:cs typeface="Arial Unicode MS"/>
            </a:endParaRPr>
          </a:p>
          <a:p>
            <a:r>
              <a:rPr lang="en-US" sz="2400" dirty="0">
                <a:latin typeface="Arial"/>
                <a:ea typeface="Arial Unicode MS"/>
                <a:cs typeface="Arial Unicode MS"/>
              </a:rPr>
              <a:t>Six key-informant interviews</a:t>
            </a:r>
          </a:p>
          <a:p>
            <a:endParaRPr lang="en-US" sz="1600" dirty="0">
              <a:latin typeface="Arial"/>
            </a:endParaRPr>
          </a:p>
          <a:p>
            <a:r>
              <a:rPr lang="en-US" sz="2400" dirty="0">
                <a:latin typeface="Arial"/>
                <a:ea typeface="Arial Unicode MS"/>
                <a:cs typeface="Arial Unicode MS"/>
              </a:rPr>
              <a:t>Three focus groups with residents and stakeholders</a:t>
            </a:r>
          </a:p>
          <a:p>
            <a:pPr lvl="1"/>
            <a:r>
              <a:rPr lang="en-US" sz="2200" dirty="0">
                <a:latin typeface="Arial"/>
                <a:ea typeface="Arial Unicode MS"/>
                <a:cs typeface="Arial Unicode MS"/>
              </a:rPr>
              <a:t>(N=19)</a:t>
            </a:r>
          </a:p>
          <a:p>
            <a:endParaRPr lang="en-US" sz="1600" dirty="0">
              <a:latin typeface="Arial"/>
              <a:ea typeface="Arial Unicode MS"/>
              <a:cs typeface="Arial Unicode MS"/>
            </a:endParaRPr>
          </a:p>
          <a:p>
            <a:r>
              <a:rPr lang="en-US" sz="2400" dirty="0">
                <a:latin typeface="Arial"/>
                <a:ea typeface="Arial Unicode MS"/>
                <a:cs typeface="Arial Unicode MS"/>
              </a:rPr>
              <a:t>Brief  (4 question) online resident questionnaire</a:t>
            </a:r>
          </a:p>
          <a:p>
            <a:pPr lvl="1"/>
            <a:r>
              <a:rPr lang="en-US" sz="2400" dirty="0">
                <a:latin typeface="Arial"/>
                <a:ea typeface="Arial Unicode MS"/>
                <a:cs typeface="Arial Unicode MS"/>
              </a:rPr>
              <a:t>60 responses</a:t>
            </a:r>
          </a:p>
          <a:p>
            <a:pPr lvl="1"/>
            <a:endParaRPr lang="en-US" sz="1600" i="1" dirty="0">
              <a:latin typeface="Arial"/>
              <a:ea typeface="Arial Unicode MS"/>
              <a:cs typeface="Arial Unicode MS"/>
            </a:endParaRPr>
          </a:p>
          <a:p>
            <a:endParaRPr lang="en-US" sz="4400" dirty="0">
              <a:ea typeface="Arial Unicode MS"/>
              <a:cs typeface="Arial Unicode MS"/>
            </a:endParaRPr>
          </a:p>
          <a:p>
            <a:endParaRPr lang="en-US" b="1" dirty="0">
              <a:ea typeface="Arial Unicode MS"/>
              <a:cs typeface="Arial Unicode MS"/>
            </a:endParaRPr>
          </a:p>
        </p:txBody>
      </p:sp>
    </p:spTree>
    <p:extLst>
      <p:ext uri="{BB962C8B-B14F-4D97-AF65-F5344CB8AC3E}">
        <p14:creationId xmlns:p14="http://schemas.microsoft.com/office/powerpoint/2010/main" val="361354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33800"/>
            <a:ext cx="7507287" cy="2209800"/>
          </a:xfrm>
        </p:spPr>
        <p:txBody>
          <a:bodyPr/>
          <a:lstStyle/>
          <a:p>
            <a:r>
              <a:rPr lang="en-US" dirty="0"/>
              <a:t>Shifting demographics in Stoneham</a:t>
            </a:r>
          </a:p>
        </p:txBody>
      </p:sp>
    </p:spTree>
    <p:extLst>
      <p:ext uri="{BB962C8B-B14F-4D97-AF65-F5344CB8AC3E}">
        <p14:creationId xmlns:p14="http://schemas.microsoft.com/office/powerpoint/2010/main" val="1928745993"/>
      </p:ext>
    </p:extLst>
  </p:cSld>
  <p:clrMapOvr>
    <a:masterClrMapping/>
  </p:clrMapOvr>
</p:sld>
</file>

<file path=ppt/theme/theme1.xml><?xml version="1.0" encoding="utf-8"?>
<a:theme xmlns:a="http://schemas.openxmlformats.org/drawingml/2006/main" name="UMB theme">
  <a:themeElements>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Blank Presentation">
  <a:themeElements>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lank Presentation">
  <a:themeElements>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Blank Presentation">
  <a:themeElements>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MassBoston-PP-template.ppt-0109">
  <a:themeElements>
    <a:clrScheme name="UMassBoston-PP-template.ppt-01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MassBoston-PP-template.ppt-0109">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UMassBoston-PP-template.ppt-01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MassBoston-PP-template.ppt-01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MassBoston-PP-template.ppt-01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MassBoston-PP-template.ppt-01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MassBoston-PP-template.ppt-01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MassBoston-PP-template.ppt-01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MassBoston-PP-template.ppt-0109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MassBoston-PP-template.ppt-01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MassBoston-PP-template.ppt-01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MassBoston-PP-template.ppt-01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MassBoston-PP-template.ppt-01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MassBoston-PP-template.ppt-01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ank Presentation">
  <a:themeElements>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lank Presentation">
  <a:themeElements>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5EFA3785FC50438A5CE0467113ADF5" ma:contentTypeVersion="12" ma:contentTypeDescription="Create a new document." ma:contentTypeScope="" ma:versionID="168cd0c61b1cb03dd163b6a8e503f64b">
  <xsd:schema xmlns:xsd="http://www.w3.org/2001/XMLSchema" xmlns:xs="http://www.w3.org/2001/XMLSchema" xmlns:p="http://schemas.microsoft.com/office/2006/metadata/properties" xmlns:ns3="28333d97-f83f-43f0-8e2a-d0a9ba9678ac" xmlns:ns4="6c122e25-6aea-44cb-9533-f337dbfc1912" targetNamespace="http://schemas.microsoft.com/office/2006/metadata/properties" ma:root="true" ma:fieldsID="113eba55aeaaf95b9046ec89d1aa0942" ns3:_="" ns4:_="">
    <xsd:import namespace="28333d97-f83f-43f0-8e2a-d0a9ba9678ac"/>
    <xsd:import namespace="6c122e25-6aea-44cb-9533-f337dbfc191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33d97-f83f-43f0-8e2a-d0a9ba9678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122e25-6aea-44cb-9533-f337dbfc19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ADD939-6066-44FB-9220-C5AC9F77702B}">
  <ds:schemaRefs>
    <ds:schemaRef ds:uri="http://schemas.microsoft.com/sharepoint/v3/contenttype/forms"/>
  </ds:schemaRefs>
</ds:datastoreItem>
</file>

<file path=customXml/itemProps2.xml><?xml version="1.0" encoding="utf-8"?>
<ds:datastoreItem xmlns:ds="http://schemas.openxmlformats.org/officeDocument/2006/customXml" ds:itemID="{34B6B47A-89D6-482E-989D-0BE7BB8AD9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33d97-f83f-43f0-8e2a-d0a9ba9678ac"/>
    <ds:schemaRef ds:uri="6c122e25-6aea-44cb-9533-f337dbfc19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7E1D75-2012-4232-9C26-9E01655D78DE}">
  <ds:schemaRefs>
    <ds:schemaRef ds:uri="http://schemas.microsoft.com/office/2006/documentManagement/types"/>
    <ds:schemaRef ds:uri="http://www.w3.org/XML/1998/namespace"/>
    <ds:schemaRef ds:uri="http://purl.org/dc/dcmitype/"/>
    <ds:schemaRef ds:uri="http://purl.org/dc/terms/"/>
    <ds:schemaRef ds:uri="http://purl.org/dc/elements/1.1/"/>
    <ds:schemaRef ds:uri="28333d97-f83f-43f0-8e2a-d0a9ba9678ac"/>
    <ds:schemaRef ds:uri="http://schemas.microsoft.com/office/2006/metadata/properties"/>
    <ds:schemaRef ds:uri="http://schemas.microsoft.com/office/infopath/2007/PartnerControls"/>
    <ds:schemaRef ds:uri="http://schemas.openxmlformats.org/package/2006/metadata/core-properties"/>
    <ds:schemaRef ds:uri="6c122e25-6aea-44cb-9533-f337dbfc1912"/>
  </ds:schemaRefs>
</ds:datastoreItem>
</file>

<file path=docProps/app.xml><?xml version="1.0" encoding="utf-8"?>
<Properties xmlns="http://schemas.openxmlformats.org/officeDocument/2006/extended-properties" xmlns:vt="http://schemas.openxmlformats.org/officeDocument/2006/docPropsVTypes">
  <Template>UMB theme</Template>
  <TotalTime>467</TotalTime>
  <Words>2362</Words>
  <Application>Microsoft Office PowerPoint</Application>
  <PresentationFormat>On-screen Show (4:3)</PresentationFormat>
  <Paragraphs>335</Paragraphs>
  <Slides>32</Slides>
  <Notes>11</Notes>
  <HiddenSlides>2</HiddenSlides>
  <MMClips>0</MMClips>
  <ScaleCrop>false</ScaleCrop>
  <HeadingPairs>
    <vt:vector size="6" baseType="variant">
      <vt:variant>
        <vt:lpstr>Fonts Used</vt:lpstr>
      </vt:variant>
      <vt:variant>
        <vt:i4>16</vt:i4>
      </vt:variant>
      <vt:variant>
        <vt:lpstr>Theme</vt:lpstr>
      </vt:variant>
      <vt:variant>
        <vt:i4>14</vt:i4>
      </vt:variant>
      <vt:variant>
        <vt:lpstr>Slide Titles</vt:lpstr>
      </vt:variant>
      <vt:variant>
        <vt:i4>32</vt:i4>
      </vt:variant>
    </vt:vector>
  </HeadingPairs>
  <TitlesOfParts>
    <vt:vector size="62" baseType="lpstr">
      <vt:lpstr>ＭＳ Ｐゴシック</vt:lpstr>
      <vt:lpstr>Arial</vt:lpstr>
      <vt:lpstr>Arial Bold</vt:lpstr>
      <vt:lpstr>Arial Unicode MS</vt:lpstr>
      <vt:lpstr>Arial,Sans-Serif</vt:lpstr>
      <vt:lpstr>Baskerville</vt:lpstr>
      <vt:lpstr>Baskerville BT</vt:lpstr>
      <vt:lpstr>Calibri</vt:lpstr>
      <vt:lpstr>Cambria</vt:lpstr>
      <vt:lpstr>Courier New</vt:lpstr>
      <vt:lpstr>Lucida Grande</vt:lpstr>
      <vt:lpstr>MS Mincho</vt:lpstr>
      <vt:lpstr>Symbol</vt:lpstr>
      <vt:lpstr>Times New Roman</vt:lpstr>
      <vt:lpstr>Wingdings 3</vt:lpstr>
      <vt:lpstr>ヒラギノ角ゴ Pro W3</vt:lpstr>
      <vt:lpstr>UMB theme</vt:lpstr>
      <vt:lpstr>UMassBoston-PP-template.ppt-0109</vt:lpstr>
      <vt:lpstr>2_Blank Presentation</vt:lpstr>
      <vt:lpstr>3_Blank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Office Theme</vt:lpstr>
      <vt:lpstr>Office Theme</vt:lpstr>
      <vt:lpstr> Envisioning an Age Friendly Stoneham:  Needs Assessment</vt:lpstr>
      <vt:lpstr>Acknowledgements</vt:lpstr>
      <vt:lpstr>Outline of Today’s Presentation </vt:lpstr>
      <vt:lpstr>PowerPoint Presentation</vt:lpstr>
      <vt:lpstr>An Age Friendly Community</vt:lpstr>
      <vt:lpstr>Goals in Developing the  Age Friendly Stoneham Report</vt:lpstr>
      <vt:lpstr>Age Friendly Stoneham: </vt:lpstr>
      <vt:lpstr>Strategies for Learning about Stoneham</vt:lpstr>
      <vt:lpstr>Shifting demographics in Stoneham</vt:lpstr>
      <vt:lpstr>By 2035 nearly 40% of  Stoneham residents will be 60+</vt:lpstr>
      <vt:lpstr>More than 1 out of 4 Stoneham  residents age 65+ live alone </vt:lpstr>
      <vt:lpstr>73% of Stoneham householders  age 60+ own their home </vt:lpstr>
      <vt:lpstr>Percentage of Stoneham residents age 65+ reporting at least one disability  </vt:lpstr>
      <vt:lpstr>Median household income in Stoneham by age of householder</vt:lpstr>
      <vt:lpstr>How “Age friendly” is Stoneham?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distribution for Falmouth and Massachusetts, 2010</dc:title>
  <dc:creator>JMutchler</dc:creator>
  <cp:lastModifiedBy>Caitlin E Coyle</cp:lastModifiedBy>
  <cp:revision>131</cp:revision>
  <cp:lastPrinted>2020-08-23T18:57:19Z</cp:lastPrinted>
  <dcterms:created xsi:type="dcterms:W3CDTF">2013-04-02T20:04:58Z</dcterms:created>
  <dcterms:modified xsi:type="dcterms:W3CDTF">2020-12-01T18:30:55Z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0x010100645EFA3785FC50438A5CE0467113ADF5</vt:lpwstr>
  </property>
</Properties>
</file>